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554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9" d="100"/>
          <a:sy n="59" d="100"/>
        </p:scale>
        <p:origin x="602" y="31"/>
      </p:cViewPr>
      <p:guideLst>
        <p:guide orient="horz" pos="3120"/>
        <p:guide pos="55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201267" y="1621191"/>
            <a:ext cx="13207604" cy="3448756"/>
          </a:xfrm>
        </p:spPr>
        <p:txBody>
          <a:bodyPr anchor="b"/>
          <a:lstStyle>
            <a:lvl1pPr algn="ctr">
              <a:defRPr sz="8666"/>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201267" y="5202944"/>
            <a:ext cx="13207604"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61841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408721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602255" y="527403"/>
            <a:ext cx="3797186" cy="8394877"/>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210697" y="527403"/>
            <a:ext cx="11171431" cy="839487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30249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53951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01525" y="2469622"/>
            <a:ext cx="15188744" cy="4120620"/>
          </a:xfrm>
        </p:spPr>
        <p:txBody>
          <a:bodyPr anchor="b"/>
          <a:lstStyle>
            <a:lvl1pPr>
              <a:defRPr sz="8666"/>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01525" y="6629225"/>
            <a:ext cx="15188744"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316134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210697"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8915132"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14802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212991" y="527404"/>
            <a:ext cx="15188744" cy="1914702"/>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2991" y="2428347"/>
            <a:ext cx="744991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4" name="Content Placeholder 3"/>
          <p:cNvSpPr>
            <a:spLocks noGrp="1"/>
          </p:cNvSpPr>
          <p:nvPr>
            <p:ph sz="half" idx="2"/>
          </p:nvPr>
        </p:nvSpPr>
        <p:spPr>
          <a:xfrm>
            <a:off x="1212991" y="3618442"/>
            <a:ext cx="7449913"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8915133" y="2428347"/>
            <a:ext cx="7486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6" name="Content Placeholder 5"/>
          <p:cNvSpPr>
            <a:spLocks noGrp="1"/>
          </p:cNvSpPr>
          <p:nvPr>
            <p:ph sz="quarter" idx="4"/>
          </p:nvPr>
        </p:nvSpPr>
        <p:spPr>
          <a:xfrm>
            <a:off x="8915133" y="3618442"/>
            <a:ext cx="7486602"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6AACD41-CB85-459B-9DC1-CA3E9875E45E}" type="datetimeFigureOut">
              <a:rPr lang="el-GR" smtClean="0"/>
              <a:pPr/>
              <a:t>16/4/2020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8703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6AACD41-CB85-459B-9DC1-CA3E9875E45E}" type="datetimeFigureOut">
              <a:rPr lang="el-GR" smtClean="0"/>
              <a:pPr/>
              <a:t>16/4/2020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20637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ACD41-CB85-459B-9DC1-CA3E9875E45E}" type="datetimeFigureOut">
              <a:rPr lang="el-GR" smtClean="0"/>
              <a:pPr/>
              <a:t>16/4/2020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893683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7486603" y="1426281"/>
            <a:ext cx="8915132"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023245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86603" y="1426281"/>
            <a:ext cx="8915132"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07539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0697" y="527404"/>
            <a:ext cx="15188744" cy="1914702"/>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0697" y="2637014"/>
            <a:ext cx="15188744" cy="628526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210697" y="9181395"/>
            <a:ext cx="3962281"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6AACD41-CB85-459B-9DC1-CA3E9875E45E}" type="datetimeFigureOut">
              <a:rPr lang="el-GR" smtClean="0"/>
              <a:pPr/>
              <a:t>16/4/2020</a:t>
            </a:fld>
            <a:endParaRPr lang="el-GR"/>
          </a:p>
        </p:txBody>
      </p:sp>
      <p:sp>
        <p:nvSpPr>
          <p:cNvPr id="5" name="Footer Placeholder 4"/>
          <p:cNvSpPr>
            <a:spLocks noGrp="1"/>
          </p:cNvSpPr>
          <p:nvPr>
            <p:ph type="ftr" sz="quarter" idx="3"/>
          </p:nvPr>
        </p:nvSpPr>
        <p:spPr>
          <a:xfrm>
            <a:off x="5833358" y="9181395"/>
            <a:ext cx="5943422"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2437160" y="9181395"/>
            <a:ext cx="3962281"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2B6DFEAA-B7F1-4542-9704-2EE7EF8FBC32}" type="slidenum">
              <a:rPr lang="el-GR" smtClean="0"/>
              <a:pPr/>
              <a:t>‹N›</a:t>
            </a:fld>
            <a:endParaRPr lang="el-GR"/>
          </a:p>
        </p:txBody>
      </p:sp>
    </p:spTree>
    <p:extLst>
      <p:ext uri="{BB962C8B-B14F-4D97-AF65-F5344CB8AC3E}">
        <p14:creationId xmlns:p14="http://schemas.microsoft.com/office/powerpoint/2010/main" val="4462532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B1E621A-4C9E-495D-BB74-E025E3B69147}"/>
              </a:ext>
            </a:extLst>
          </p:cNvPr>
          <p:cNvPicPr>
            <a:picLocks noChangeAspect="1" noChangeArrowheads="1"/>
          </p:cNvPicPr>
          <p:nvPr/>
        </p:nvPicPr>
        <p:blipFill>
          <a:blip r:embed="rId2"/>
          <a:srcRect/>
          <a:stretch>
            <a:fillRect/>
          </a:stretch>
        </p:blipFill>
        <p:spPr bwMode="auto">
          <a:xfrm>
            <a:off x="12637477" y="925740"/>
            <a:ext cx="4644415" cy="2597350"/>
          </a:xfrm>
          <a:prstGeom prst="rect">
            <a:avLst/>
          </a:prstGeom>
          <a:noFill/>
          <a:ln w="9525">
            <a:noFill/>
            <a:miter lim="800000"/>
            <a:headEnd/>
            <a:tailEnd/>
          </a:ln>
        </p:spPr>
      </p:pic>
      <p:pic>
        <p:nvPicPr>
          <p:cNvPr id="5" name="Εικόνα 4">
            <a:extLst>
              <a:ext uri="{FF2B5EF4-FFF2-40B4-BE49-F238E27FC236}">
                <a16:creationId xmlns:a16="http://schemas.microsoft.com/office/drawing/2014/main" id="{E0C0F757-A119-4857-81AF-E50DB28897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129" y="298000"/>
            <a:ext cx="2549979" cy="2587333"/>
          </a:xfrm>
          <a:prstGeom prst="rect">
            <a:avLst/>
          </a:prstGeom>
        </p:spPr>
      </p:pic>
      <p:sp>
        <p:nvSpPr>
          <p:cNvPr id="6" name="TextBox 5">
            <a:extLst>
              <a:ext uri="{FF2B5EF4-FFF2-40B4-BE49-F238E27FC236}">
                <a16:creationId xmlns:a16="http://schemas.microsoft.com/office/drawing/2014/main" id="{1064B9C8-09B5-4541-8AEF-55B662F3F67E}"/>
              </a:ext>
            </a:extLst>
          </p:cNvPr>
          <p:cNvSpPr txBox="1"/>
          <p:nvPr/>
        </p:nvSpPr>
        <p:spPr>
          <a:xfrm>
            <a:off x="3489158" y="401760"/>
            <a:ext cx="9601200" cy="2499787"/>
          </a:xfrm>
          <a:prstGeom prst="rect">
            <a:avLst/>
          </a:prstGeom>
          <a:noFill/>
        </p:spPr>
        <p:txBody>
          <a:bodyPr wrap="square" rtlCol="0">
            <a:spAutoFit/>
          </a:bodyPr>
          <a:lstStyle/>
          <a:p>
            <a:pPr algn="ctr"/>
            <a:r>
              <a:rPr lang="en-US" sz="4622" b="1" dirty="0"/>
              <a:t>HYDRO 1 </a:t>
            </a:r>
          </a:p>
          <a:p>
            <a:pPr algn="ctr"/>
            <a:r>
              <a:rPr lang="en-GB" sz="3200" dirty="0"/>
              <a:t>a sewage treatment system applied in decentralised areas with high seasonal loads</a:t>
            </a:r>
            <a:r>
              <a:rPr lang="en-GB" sz="4622" dirty="0"/>
              <a:t> </a:t>
            </a:r>
            <a:r>
              <a:rPr lang="en-GB" sz="3200" dirty="0"/>
              <a:t>to recover energy and recycle water and nutrients</a:t>
            </a:r>
            <a:endParaRPr lang="el-GR" sz="3200" dirty="0"/>
          </a:p>
        </p:txBody>
      </p:sp>
      <p:sp>
        <p:nvSpPr>
          <p:cNvPr id="7" name="Ορθογώνιο 6">
            <a:extLst>
              <a:ext uri="{FF2B5EF4-FFF2-40B4-BE49-F238E27FC236}">
                <a16:creationId xmlns:a16="http://schemas.microsoft.com/office/drawing/2014/main" id="{4580C14B-0C16-4955-AEA2-6B532E49CD16}"/>
              </a:ext>
            </a:extLst>
          </p:cNvPr>
          <p:cNvSpPr/>
          <p:nvPr/>
        </p:nvSpPr>
        <p:spPr>
          <a:xfrm>
            <a:off x="179259" y="2893907"/>
            <a:ext cx="10377444" cy="7037824"/>
          </a:xfrm>
          <a:prstGeom prst="rect">
            <a:avLst/>
          </a:prstGeom>
        </p:spPr>
        <p:txBody>
          <a:bodyPr wrap="square">
            <a:spAutoFit/>
          </a:bodyPr>
          <a:lstStyle/>
          <a:p>
            <a:pPr>
              <a:spcAft>
                <a:spcPts val="2568"/>
              </a:spcAft>
            </a:pPr>
            <a:r>
              <a:rPr lang="en-US" sz="2400" b="1" dirty="0">
                <a:latin typeface="Calibri" panose="020F0502020204030204" pitchFamily="34" charset="0"/>
                <a:ea typeface="Calibri" panose="020F0502020204030204" pitchFamily="34" charset="0"/>
                <a:cs typeface="Times New Roman" panose="02020603050405020304" pitchFamily="18" charset="0"/>
              </a:rPr>
              <a:t>System Description</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2568"/>
              </a:spcAft>
            </a:pPr>
            <a:r>
              <a:rPr lang="en-US" sz="2400" dirty="0">
                <a:latin typeface="Calibri" panose="020F0502020204030204" pitchFamily="34" charset="0"/>
                <a:ea typeface="Calibri" panose="020F0502020204030204" pitchFamily="34" charset="0"/>
                <a:cs typeface="Times New Roman" panose="02020603050405020304" pitchFamily="18" charset="0"/>
              </a:rPr>
              <a:t>HYDRO1 consists of a sewage treatment system applied in </a:t>
            </a:r>
            <a:r>
              <a:rPr lang="en-US" sz="2400" dirty="0" err="1">
                <a:latin typeface="Calibri" panose="020F0502020204030204" pitchFamily="34" charset="0"/>
                <a:ea typeface="Calibri" panose="020F0502020204030204" pitchFamily="34" charset="0"/>
                <a:cs typeface="Times New Roman" panose="02020603050405020304" pitchFamily="18" charset="0"/>
              </a:rPr>
              <a:t>decentralised</a:t>
            </a:r>
            <a:r>
              <a:rPr lang="en-US" sz="2400" dirty="0">
                <a:latin typeface="Calibri" panose="020F0502020204030204" pitchFamily="34" charset="0"/>
                <a:ea typeface="Calibri" panose="020F0502020204030204" pitchFamily="34" charset="0"/>
                <a:cs typeface="Times New Roman" panose="02020603050405020304" pitchFamily="18" charset="0"/>
              </a:rPr>
              <a:t> areas with high seasonal loads. HYDRO1 combines anaerobic processes (Upflow Anaerobic Sludge Blanket (UASB) reactor) with constructed wetlands and disinfection to treat domestic wastewater as a completely circular solution, where water, nutrients and the produced sludge are going to be reused. Furthermore, the anaerobic process recovers energy in the form of biogas. </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2568"/>
              </a:spcAft>
            </a:pPr>
            <a:r>
              <a:rPr lang="en-US" sz="2400" dirty="0">
                <a:latin typeface="Calibri" panose="020F0502020204030204" pitchFamily="34" charset="0"/>
                <a:ea typeface="Calibri" panose="020F0502020204030204" pitchFamily="34" charset="0"/>
                <a:cs typeface="Times New Roman" panose="02020603050405020304" pitchFamily="18" charset="0"/>
              </a:rPr>
              <a:t>HYDROUSA establishes the optimal operating conditions under which organic load removal and biogas production are maximized. The excess sludge from the UASB gets mixed with biomass and co-composted in an innovative in-vessel composting system, coupled with a novel plant biofilter to treat the </a:t>
            </a:r>
            <a:r>
              <a:rPr lang="en-US" sz="2400" dirty="0" err="1">
                <a:latin typeface="Calibri" panose="020F0502020204030204" pitchFamily="34" charset="0"/>
                <a:ea typeface="Calibri" panose="020F0502020204030204" pitchFamily="34" charset="0"/>
                <a:cs typeface="Times New Roman" panose="02020603050405020304" pitchFamily="18" charset="0"/>
              </a:rPr>
              <a:t>odours</a:t>
            </a:r>
            <a:r>
              <a:rPr lang="en-US" sz="2400" dirty="0">
                <a:latin typeface="Calibri" panose="020F0502020204030204" pitchFamily="34" charset="0"/>
                <a:ea typeface="Calibri" panose="020F0502020204030204" pitchFamily="34" charset="0"/>
                <a:cs typeface="Times New Roman" panose="02020603050405020304" pitchFamily="18" charset="0"/>
              </a:rPr>
              <a:t>. According to legal constraints the UASB effluent will be either treated in a series of saturated and unsaturated constructed wetlands (CWs), filtered and disinfected for reuse in agriculture, or will be directly used for fertigation after disinfection. The produced biogas may be used for energy production in CHP generators or can be upgraded to methane to be </a:t>
            </a:r>
            <a:r>
              <a:rPr lang="en-US" sz="2400" dirty="0" err="1">
                <a:latin typeface="Calibri" panose="020F0502020204030204" pitchFamily="34" charset="0"/>
                <a:ea typeface="Calibri" panose="020F0502020204030204" pitchFamily="34" charset="0"/>
                <a:cs typeface="Times New Roman" panose="02020603050405020304" pitchFamily="18" charset="0"/>
              </a:rPr>
              <a:t>valorised</a:t>
            </a:r>
            <a:r>
              <a:rPr lang="en-US" sz="2400" dirty="0">
                <a:latin typeface="Calibri" panose="020F0502020204030204" pitchFamily="34" charset="0"/>
                <a:ea typeface="Calibri" panose="020F0502020204030204" pitchFamily="34" charset="0"/>
                <a:cs typeface="Times New Roman" panose="02020603050405020304" pitchFamily="18" charset="0"/>
              </a:rPr>
              <a:t> as a fuel. A simplified layout of HYDRO 1 is shown in Figure 1.</a:t>
            </a:r>
            <a:endParaRPr lang="el-GR"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61346575-4A2E-49C4-ADFC-F3034C3E3656}"/>
              </a:ext>
            </a:extLst>
          </p:cNvPr>
          <p:cNvSpPr txBox="1"/>
          <p:nvPr/>
        </p:nvSpPr>
        <p:spPr>
          <a:xfrm>
            <a:off x="10661516" y="4047070"/>
            <a:ext cx="6752478" cy="5016758"/>
          </a:xfrm>
          <a:prstGeom prst="rect">
            <a:avLst/>
          </a:prstGeom>
          <a:noFill/>
          <a:ln w="50800">
            <a:solidFill>
              <a:schemeClr val="tx1"/>
            </a:solidFill>
          </a:ln>
        </p:spPr>
        <p:txBody>
          <a:bodyPr wrap="square" rtlCol="0">
            <a:spAutoFit/>
          </a:bodyPr>
          <a:lstStyle/>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l-GR" sz="3200" dirty="0"/>
          </a:p>
        </p:txBody>
      </p:sp>
      <p:grpSp>
        <p:nvGrpSpPr>
          <p:cNvPr id="9" name="Gruppo 8">
            <a:extLst>
              <a:ext uri="{FF2B5EF4-FFF2-40B4-BE49-F238E27FC236}">
                <a16:creationId xmlns:a16="http://schemas.microsoft.com/office/drawing/2014/main" id="{00000000-0008-0000-0600-0000BC000000}"/>
              </a:ext>
            </a:extLst>
          </p:cNvPr>
          <p:cNvGrpSpPr/>
          <p:nvPr/>
        </p:nvGrpSpPr>
        <p:grpSpPr>
          <a:xfrm>
            <a:off x="10770182" y="4348177"/>
            <a:ext cx="6576229" cy="4527099"/>
            <a:chOff x="716921" y="-38761"/>
            <a:chExt cx="9162333" cy="4509986"/>
          </a:xfrm>
        </p:grpSpPr>
        <p:sp>
          <p:nvSpPr>
            <p:cNvPr id="10" name="Rettangolo 9">
              <a:extLst>
                <a:ext uri="{FF2B5EF4-FFF2-40B4-BE49-F238E27FC236}">
                  <a16:creationId xmlns:a16="http://schemas.microsoft.com/office/drawing/2014/main" id="{00000000-0008-0000-0600-0000A3000000}"/>
                </a:ext>
              </a:extLst>
            </p:cNvPr>
            <p:cNvSpPr/>
            <p:nvPr/>
          </p:nvSpPr>
          <p:spPr>
            <a:xfrm>
              <a:off x="3508499" y="1144279"/>
              <a:ext cx="2038080" cy="28067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err="1"/>
                <a:t>Possible</a:t>
              </a:r>
              <a:r>
                <a:rPr lang="it-IT" sz="1400" dirty="0"/>
                <a:t> by-pass</a:t>
              </a:r>
            </a:p>
          </p:txBody>
        </p:sp>
        <p:grpSp>
          <p:nvGrpSpPr>
            <p:cNvPr id="11" name="Gruppo 10">
              <a:extLst>
                <a:ext uri="{FF2B5EF4-FFF2-40B4-BE49-F238E27FC236}">
                  <a16:creationId xmlns:a16="http://schemas.microsoft.com/office/drawing/2014/main" id="{00000000-0008-0000-0600-0000BB000000}"/>
                </a:ext>
              </a:extLst>
            </p:cNvPr>
            <p:cNvGrpSpPr/>
            <p:nvPr/>
          </p:nvGrpSpPr>
          <p:grpSpPr>
            <a:xfrm>
              <a:off x="716921" y="-38761"/>
              <a:ext cx="9162333" cy="4509986"/>
              <a:chOff x="716921" y="-38761"/>
              <a:chExt cx="9162333" cy="4509986"/>
            </a:xfrm>
          </p:grpSpPr>
          <p:cxnSp>
            <p:nvCxnSpPr>
              <p:cNvPr id="12" name="Connettore a gomito 11">
                <a:extLst>
                  <a:ext uri="{FF2B5EF4-FFF2-40B4-BE49-F238E27FC236}">
                    <a16:creationId xmlns:a16="http://schemas.microsoft.com/office/drawing/2014/main" id="{00000000-0008-0000-0600-000005000000}"/>
                  </a:ext>
                </a:extLst>
              </p:cNvPr>
              <p:cNvCxnSpPr>
                <a:cxnSpLocks/>
                <a:stCxn id="37" idx="3"/>
                <a:endCxn id="38" idx="1"/>
              </p:cNvCxnSpPr>
              <p:nvPr/>
            </p:nvCxnSpPr>
            <p:spPr>
              <a:xfrm flipV="1">
                <a:off x="1985900" y="2225031"/>
                <a:ext cx="207693" cy="31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a gomito 13">
                <a:extLst>
                  <a:ext uri="{FF2B5EF4-FFF2-40B4-BE49-F238E27FC236}">
                    <a16:creationId xmlns:a16="http://schemas.microsoft.com/office/drawing/2014/main" id="{00000000-0008-0000-0600-00001D000000}"/>
                  </a:ext>
                </a:extLst>
              </p:cNvPr>
              <p:cNvCxnSpPr>
                <a:cxnSpLocks/>
                <a:stCxn id="38" idx="3"/>
                <a:endCxn id="39" idx="1"/>
              </p:cNvCxnSpPr>
              <p:nvPr/>
            </p:nvCxnSpPr>
            <p:spPr>
              <a:xfrm flipV="1">
                <a:off x="2995352" y="2223721"/>
                <a:ext cx="479190" cy="131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ttore a gomito 15">
                <a:extLst>
                  <a:ext uri="{FF2B5EF4-FFF2-40B4-BE49-F238E27FC236}">
                    <a16:creationId xmlns:a16="http://schemas.microsoft.com/office/drawing/2014/main" id="{00000000-0008-0000-0600-000023000000}"/>
                  </a:ext>
                </a:extLst>
              </p:cNvPr>
              <p:cNvCxnSpPr>
                <a:cxnSpLocks/>
                <a:stCxn id="39" idx="3"/>
                <a:endCxn id="50" idx="1"/>
              </p:cNvCxnSpPr>
              <p:nvPr/>
            </p:nvCxnSpPr>
            <p:spPr>
              <a:xfrm>
                <a:off x="4970860" y="2223721"/>
                <a:ext cx="331869" cy="378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ttore a gomito 18">
                <a:extLst>
                  <a:ext uri="{FF2B5EF4-FFF2-40B4-BE49-F238E27FC236}">
                    <a16:creationId xmlns:a16="http://schemas.microsoft.com/office/drawing/2014/main" id="{00000000-0008-0000-0600-00002C000000}"/>
                  </a:ext>
                </a:extLst>
              </p:cNvPr>
              <p:cNvCxnSpPr>
                <a:cxnSpLocks/>
                <a:stCxn id="50" idx="3"/>
                <a:endCxn id="51" idx="1"/>
              </p:cNvCxnSpPr>
              <p:nvPr/>
            </p:nvCxnSpPr>
            <p:spPr>
              <a:xfrm>
                <a:off x="6726881" y="2227510"/>
                <a:ext cx="331869" cy="222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ttore a gomito 20">
                <a:extLst>
                  <a:ext uri="{FF2B5EF4-FFF2-40B4-BE49-F238E27FC236}">
                    <a16:creationId xmlns:a16="http://schemas.microsoft.com/office/drawing/2014/main" id="{00000000-0008-0000-0600-000036000000}"/>
                  </a:ext>
                </a:extLst>
              </p:cNvPr>
              <p:cNvCxnSpPr>
                <a:cxnSpLocks/>
                <a:stCxn id="38" idx="0"/>
                <a:endCxn id="45" idx="1"/>
              </p:cNvCxnSpPr>
              <p:nvPr/>
            </p:nvCxnSpPr>
            <p:spPr>
              <a:xfrm rot="5400000" flipH="1" flipV="1">
                <a:off x="1858492" y="1068714"/>
                <a:ext cx="1667931" cy="19596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ttore a gomito 21">
                <a:extLst>
                  <a:ext uri="{FF2B5EF4-FFF2-40B4-BE49-F238E27FC236}">
                    <a16:creationId xmlns:a16="http://schemas.microsoft.com/office/drawing/2014/main" id="{00000000-0008-0000-0600-00003C000000}"/>
                  </a:ext>
                </a:extLst>
              </p:cNvPr>
              <p:cNvCxnSpPr>
                <a:cxnSpLocks/>
                <a:stCxn id="38" idx="2"/>
                <a:endCxn id="53" idx="1"/>
              </p:cNvCxnSpPr>
              <p:nvPr/>
            </p:nvCxnSpPr>
            <p:spPr>
              <a:xfrm rot="16200000" flipH="1">
                <a:off x="2043116" y="3000753"/>
                <a:ext cx="1693334" cy="5906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ttore a gomito 22">
                <a:extLst>
                  <a:ext uri="{FF2B5EF4-FFF2-40B4-BE49-F238E27FC236}">
                    <a16:creationId xmlns:a16="http://schemas.microsoft.com/office/drawing/2014/main" id="{00000000-0008-0000-0600-00003F000000}"/>
                  </a:ext>
                </a:extLst>
              </p:cNvPr>
              <p:cNvCxnSpPr>
                <a:cxnSpLocks/>
                <a:stCxn id="45" idx="3"/>
                <a:endCxn id="46" idx="1"/>
              </p:cNvCxnSpPr>
              <p:nvPr/>
            </p:nvCxnSpPr>
            <p:spPr>
              <a:xfrm flipV="1">
                <a:off x="4214449" y="332732"/>
                <a:ext cx="246934"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ttore a gomito 23">
                <a:extLst>
                  <a:ext uri="{FF2B5EF4-FFF2-40B4-BE49-F238E27FC236}">
                    <a16:creationId xmlns:a16="http://schemas.microsoft.com/office/drawing/2014/main" id="{00000000-0008-0000-0600-000042000000}"/>
                  </a:ext>
                </a:extLst>
              </p:cNvPr>
              <p:cNvCxnSpPr>
                <a:cxnSpLocks/>
                <a:stCxn id="46" idx="3"/>
                <a:endCxn id="49" idx="1"/>
              </p:cNvCxnSpPr>
              <p:nvPr/>
            </p:nvCxnSpPr>
            <p:spPr>
              <a:xfrm>
                <a:off x="6356740" y="332732"/>
                <a:ext cx="200801" cy="222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1" name="Gruppo 30">
                <a:extLst>
                  <a:ext uri="{FF2B5EF4-FFF2-40B4-BE49-F238E27FC236}">
                    <a16:creationId xmlns:a16="http://schemas.microsoft.com/office/drawing/2014/main" id="{00000000-0008-0000-0600-0000BA000000}"/>
                  </a:ext>
                </a:extLst>
              </p:cNvPr>
              <p:cNvGrpSpPr/>
              <p:nvPr/>
            </p:nvGrpSpPr>
            <p:grpSpPr>
              <a:xfrm>
                <a:off x="716921" y="-38761"/>
                <a:ext cx="9162333" cy="4509986"/>
                <a:chOff x="716921" y="-38761"/>
                <a:chExt cx="9162333" cy="4509986"/>
              </a:xfrm>
            </p:grpSpPr>
            <p:sp>
              <p:nvSpPr>
                <p:cNvPr id="37" name="Rettangolo 36">
                  <a:extLst>
                    <a:ext uri="{FF2B5EF4-FFF2-40B4-BE49-F238E27FC236}">
                      <a16:creationId xmlns:a16="http://schemas.microsoft.com/office/drawing/2014/main" id="{00000000-0008-0000-0600-000002000000}"/>
                    </a:ext>
                  </a:extLst>
                </p:cNvPr>
                <p:cNvSpPr/>
                <p:nvPr/>
              </p:nvSpPr>
              <p:spPr>
                <a:xfrm>
                  <a:off x="716921" y="1812531"/>
                  <a:ext cx="1268979" cy="8313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err="1"/>
                    <a:t>Municipal</a:t>
                  </a:r>
                  <a:r>
                    <a:rPr lang="it-IT" sz="1400" baseline="0" dirty="0"/>
                    <a:t> </a:t>
                  </a:r>
                  <a:r>
                    <a:rPr lang="it-IT" sz="1400" baseline="0" dirty="0" err="1"/>
                    <a:t>waste</a:t>
                  </a:r>
                  <a:endParaRPr lang="it-IT" sz="1400" baseline="0" dirty="0"/>
                </a:p>
                <a:p>
                  <a:pPr algn="ctr"/>
                  <a:r>
                    <a:rPr lang="it-IT" sz="1400" baseline="0" dirty="0"/>
                    <a:t>water</a:t>
                  </a:r>
                  <a:endParaRPr lang="it-IT" sz="1400" dirty="0"/>
                </a:p>
              </p:txBody>
            </p:sp>
            <p:sp>
              <p:nvSpPr>
                <p:cNvPr id="38" name="Rettangolo 37">
                  <a:extLst>
                    <a:ext uri="{FF2B5EF4-FFF2-40B4-BE49-F238E27FC236}">
                      <a16:creationId xmlns:a16="http://schemas.microsoft.com/office/drawing/2014/main" id="{00000000-0008-0000-0600-000003000000}"/>
                    </a:ext>
                  </a:extLst>
                </p:cNvPr>
                <p:cNvSpPr/>
                <p:nvPr/>
              </p:nvSpPr>
              <p:spPr>
                <a:xfrm>
                  <a:off x="2193594" y="2000664"/>
                  <a:ext cx="801758" cy="4487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a:t>UASB</a:t>
                  </a:r>
                </a:p>
              </p:txBody>
            </p:sp>
            <p:sp>
              <p:nvSpPr>
                <p:cNvPr id="39" name="Rettangolo 38">
                  <a:extLst>
                    <a:ext uri="{FF2B5EF4-FFF2-40B4-BE49-F238E27FC236}">
                      <a16:creationId xmlns:a16="http://schemas.microsoft.com/office/drawing/2014/main" id="{00000000-0008-0000-0600-000006000000}"/>
                    </a:ext>
                  </a:extLst>
                </p:cNvPr>
                <p:cNvSpPr/>
                <p:nvPr/>
              </p:nvSpPr>
              <p:spPr>
                <a:xfrm>
                  <a:off x="3474542" y="1895227"/>
                  <a:ext cx="1496319"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baseline="0" dirty="0" err="1"/>
                    <a:t>Constructed</a:t>
                  </a:r>
                  <a:r>
                    <a:rPr lang="it-IT" sz="1400" baseline="0" dirty="0"/>
                    <a:t> </a:t>
                  </a:r>
                  <a:r>
                    <a:rPr lang="it-IT" sz="1400" baseline="0" dirty="0" err="1"/>
                    <a:t>Wetltand</a:t>
                  </a:r>
                  <a:endParaRPr lang="it-IT" sz="1400" dirty="0"/>
                </a:p>
              </p:txBody>
            </p:sp>
            <p:sp>
              <p:nvSpPr>
                <p:cNvPr id="45" name="Rettangolo 44">
                  <a:extLst>
                    <a:ext uri="{FF2B5EF4-FFF2-40B4-BE49-F238E27FC236}">
                      <a16:creationId xmlns:a16="http://schemas.microsoft.com/office/drawing/2014/main" id="{00000000-0008-0000-0600-000010000000}"/>
                    </a:ext>
                  </a:extLst>
                </p:cNvPr>
                <p:cNvSpPr/>
                <p:nvPr/>
              </p:nvSpPr>
              <p:spPr>
                <a:xfrm>
                  <a:off x="2790442" y="4238"/>
                  <a:ext cx="1424008"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err="1"/>
                    <a:t>Gasometer</a:t>
                  </a:r>
                  <a:endParaRPr lang="it-IT" sz="1400" dirty="0"/>
                </a:p>
              </p:txBody>
            </p:sp>
            <p:sp>
              <p:nvSpPr>
                <p:cNvPr id="46" name="Rettangolo 45">
                  <a:extLst>
                    <a:ext uri="{FF2B5EF4-FFF2-40B4-BE49-F238E27FC236}">
                      <a16:creationId xmlns:a16="http://schemas.microsoft.com/office/drawing/2014/main" id="{00000000-0008-0000-0600-000011000000}"/>
                    </a:ext>
                  </a:extLst>
                </p:cNvPr>
                <p:cNvSpPr/>
                <p:nvPr/>
              </p:nvSpPr>
              <p:spPr>
                <a:xfrm>
                  <a:off x="4461383" y="4237"/>
                  <a:ext cx="1895357" cy="65699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err="1"/>
                    <a:t>Scrubber</a:t>
                  </a:r>
                  <a:r>
                    <a:rPr lang="it-IT" sz="1400" dirty="0"/>
                    <a:t> + Stripper for biogas upgrade</a:t>
                  </a:r>
                </a:p>
              </p:txBody>
            </p:sp>
            <p:sp>
              <p:nvSpPr>
                <p:cNvPr id="49" name="Rettangolo 48">
                  <a:extLst>
                    <a:ext uri="{FF2B5EF4-FFF2-40B4-BE49-F238E27FC236}">
                      <a16:creationId xmlns:a16="http://schemas.microsoft.com/office/drawing/2014/main" id="{00000000-0008-0000-0600-000014000000}"/>
                    </a:ext>
                  </a:extLst>
                </p:cNvPr>
                <p:cNvSpPr/>
                <p:nvPr/>
              </p:nvSpPr>
              <p:spPr>
                <a:xfrm>
                  <a:off x="6557541" y="6463"/>
                  <a:ext cx="1566410"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Gas Compression</a:t>
                  </a:r>
                </a:p>
              </p:txBody>
            </p:sp>
            <p:sp>
              <p:nvSpPr>
                <p:cNvPr id="50" name="Rettangolo 49">
                  <a:extLst>
                    <a:ext uri="{FF2B5EF4-FFF2-40B4-BE49-F238E27FC236}">
                      <a16:creationId xmlns:a16="http://schemas.microsoft.com/office/drawing/2014/main" id="{00000000-0008-0000-0600-000015000000}"/>
                    </a:ext>
                  </a:extLst>
                </p:cNvPr>
                <p:cNvSpPr/>
                <p:nvPr/>
              </p:nvSpPr>
              <p:spPr>
                <a:xfrm>
                  <a:off x="5302730" y="1899015"/>
                  <a:ext cx="1424151"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a:t>Ultra</a:t>
                  </a:r>
                  <a:r>
                    <a:rPr lang="it-IT" sz="1400" baseline="0" dirty="0"/>
                    <a:t> </a:t>
                  </a:r>
                  <a:r>
                    <a:rPr lang="it-IT" sz="1400" baseline="0" dirty="0" err="1"/>
                    <a:t>Filtration</a:t>
                  </a:r>
                  <a:r>
                    <a:rPr lang="it-IT" sz="1400" baseline="0" dirty="0"/>
                    <a:t> Membrane</a:t>
                  </a:r>
                  <a:endParaRPr lang="it-IT" sz="1400" dirty="0"/>
                </a:p>
              </p:txBody>
            </p:sp>
            <p:sp>
              <p:nvSpPr>
                <p:cNvPr id="51" name="Rettangolo 50">
                  <a:extLst>
                    <a:ext uri="{FF2B5EF4-FFF2-40B4-BE49-F238E27FC236}">
                      <a16:creationId xmlns:a16="http://schemas.microsoft.com/office/drawing/2014/main" id="{00000000-0008-0000-0600-000017000000}"/>
                    </a:ext>
                  </a:extLst>
                </p:cNvPr>
                <p:cNvSpPr/>
                <p:nvPr/>
              </p:nvSpPr>
              <p:spPr>
                <a:xfrm>
                  <a:off x="7058750" y="1901243"/>
                  <a:ext cx="1287929"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a:t>UV </a:t>
                  </a:r>
                  <a:r>
                    <a:rPr lang="it-IT" sz="1400" baseline="0" dirty="0" err="1"/>
                    <a:t>Disinfection</a:t>
                  </a:r>
                  <a:endParaRPr lang="it-IT" sz="1400" dirty="0"/>
                </a:p>
              </p:txBody>
            </p:sp>
            <p:sp>
              <p:nvSpPr>
                <p:cNvPr id="53" name="Rettangolo 52">
                  <a:extLst>
                    <a:ext uri="{FF2B5EF4-FFF2-40B4-BE49-F238E27FC236}">
                      <a16:creationId xmlns:a16="http://schemas.microsoft.com/office/drawing/2014/main" id="{00000000-0008-0000-0600-000019000000}"/>
                    </a:ext>
                  </a:extLst>
                </p:cNvPr>
                <p:cNvSpPr/>
                <p:nvPr/>
              </p:nvSpPr>
              <p:spPr>
                <a:xfrm>
                  <a:off x="3185093" y="3814235"/>
                  <a:ext cx="1566411"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Composting System</a:t>
                  </a:r>
                </a:p>
              </p:txBody>
            </p:sp>
            <p:sp>
              <p:nvSpPr>
                <p:cNvPr id="54" name="Rettangolo 53">
                  <a:extLst>
                    <a:ext uri="{FF2B5EF4-FFF2-40B4-BE49-F238E27FC236}">
                      <a16:creationId xmlns:a16="http://schemas.microsoft.com/office/drawing/2014/main" id="{00000000-0008-0000-0600-00006F000000}"/>
                    </a:ext>
                  </a:extLst>
                </p:cNvPr>
                <p:cNvSpPr/>
                <p:nvPr/>
              </p:nvSpPr>
              <p:spPr>
                <a:xfrm>
                  <a:off x="8357924" y="-38761"/>
                  <a:ext cx="1521330" cy="75684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err="1"/>
                    <a:t>Biomethane</a:t>
                  </a:r>
                  <a:r>
                    <a:rPr lang="it-IT" sz="1400" baseline="0" dirty="0"/>
                    <a:t> for </a:t>
                  </a:r>
                  <a:r>
                    <a:rPr lang="it-IT" sz="1400" baseline="0" dirty="0" err="1"/>
                    <a:t>reuse</a:t>
                  </a:r>
                  <a:r>
                    <a:rPr lang="it-IT" sz="1400" baseline="0" dirty="0"/>
                    <a:t> </a:t>
                  </a:r>
                  <a:r>
                    <a:rPr lang="it-IT" sz="1400" baseline="0" dirty="0" err="1"/>
                    <a:t>as</a:t>
                  </a:r>
                  <a:r>
                    <a:rPr lang="it-IT" sz="1400" baseline="0" dirty="0"/>
                    <a:t> biofuel</a:t>
                  </a:r>
                  <a:endParaRPr lang="it-IT" sz="1400" dirty="0"/>
                </a:p>
              </p:txBody>
            </p:sp>
            <p:sp>
              <p:nvSpPr>
                <p:cNvPr id="55" name="Rettangolo 54">
                  <a:extLst>
                    <a:ext uri="{FF2B5EF4-FFF2-40B4-BE49-F238E27FC236}">
                      <a16:creationId xmlns:a16="http://schemas.microsoft.com/office/drawing/2014/main" id="{00000000-0008-0000-0600-000070000000}"/>
                    </a:ext>
                  </a:extLst>
                </p:cNvPr>
                <p:cNvSpPr/>
                <p:nvPr/>
              </p:nvSpPr>
              <p:spPr>
                <a:xfrm>
                  <a:off x="8702390" y="1901901"/>
                  <a:ext cx="1176864" cy="65698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a:t>Water for </a:t>
                  </a:r>
                  <a:r>
                    <a:rPr lang="it-IT" sz="1400" dirty="0" err="1"/>
                    <a:t>irrigation</a:t>
                  </a:r>
                  <a:endParaRPr lang="it-IT" sz="1400" dirty="0"/>
                </a:p>
              </p:txBody>
            </p:sp>
            <p:sp>
              <p:nvSpPr>
                <p:cNvPr id="56" name="Rettangolo 55">
                  <a:extLst>
                    <a:ext uri="{FF2B5EF4-FFF2-40B4-BE49-F238E27FC236}">
                      <a16:creationId xmlns:a16="http://schemas.microsoft.com/office/drawing/2014/main" id="{00000000-0008-0000-0600-000071000000}"/>
                    </a:ext>
                  </a:extLst>
                </p:cNvPr>
                <p:cNvSpPr/>
                <p:nvPr/>
              </p:nvSpPr>
              <p:spPr>
                <a:xfrm>
                  <a:off x="8594907" y="3814222"/>
                  <a:ext cx="1176865" cy="6569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Compost</a:t>
                  </a:r>
                </a:p>
              </p:txBody>
            </p:sp>
          </p:grpSp>
          <p:cxnSp>
            <p:nvCxnSpPr>
              <p:cNvPr id="32" name="Connettore a gomito 31">
                <a:extLst>
                  <a:ext uri="{FF2B5EF4-FFF2-40B4-BE49-F238E27FC236}">
                    <a16:creationId xmlns:a16="http://schemas.microsoft.com/office/drawing/2014/main" id="{00000000-0008-0000-0600-000072000000}"/>
                  </a:ext>
                </a:extLst>
              </p:cNvPr>
              <p:cNvCxnSpPr>
                <a:cxnSpLocks/>
                <a:stCxn id="53" idx="3"/>
                <a:endCxn id="56" idx="1"/>
              </p:cNvCxnSpPr>
              <p:nvPr/>
            </p:nvCxnSpPr>
            <p:spPr>
              <a:xfrm flipV="1">
                <a:off x="4751504" y="4142717"/>
                <a:ext cx="3843403" cy="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ttore a gomito 32">
                <a:extLst>
                  <a:ext uri="{FF2B5EF4-FFF2-40B4-BE49-F238E27FC236}">
                    <a16:creationId xmlns:a16="http://schemas.microsoft.com/office/drawing/2014/main" id="{00000000-0008-0000-0600-000075000000}"/>
                  </a:ext>
                </a:extLst>
              </p:cNvPr>
              <p:cNvCxnSpPr>
                <a:cxnSpLocks/>
                <a:stCxn id="51" idx="3"/>
                <a:endCxn id="55" idx="1"/>
              </p:cNvCxnSpPr>
              <p:nvPr/>
            </p:nvCxnSpPr>
            <p:spPr>
              <a:xfrm>
                <a:off x="8346679" y="2229737"/>
                <a:ext cx="355711" cy="65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ttore a gomito 33">
                <a:extLst>
                  <a:ext uri="{FF2B5EF4-FFF2-40B4-BE49-F238E27FC236}">
                    <a16:creationId xmlns:a16="http://schemas.microsoft.com/office/drawing/2014/main" id="{00000000-0008-0000-0600-000078000000}"/>
                  </a:ext>
                </a:extLst>
              </p:cNvPr>
              <p:cNvCxnSpPr>
                <a:cxnSpLocks/>
                <a:stCxn id="49" idx="3"/>
                <a:endCxn id="54" idx="1"/>
              </p:cNvCxnSpPr>
              <p:nvPr/>
            </p:nvCxnSpPr>
            <p:spPr>
              <a:xfrm>
                <a:off x="8123951" y="334959"/>
                <a:ext cx="233973" cy="470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ttore a gomito 34">
                <a:extLst>
                  <a:ext uri="{FF2B5EF4-FFF2-40B4-BE49-F238E27FC236}">
                    <a16:creationId xmlns:a16="http://schemas.microsoft.com/office/drawing/2014/main" id="{00000000-0008-0000-0600-000081000000}"/>
                  </a:ext>
                </a:extLst>
              </p:cNvPr>
              <p:cNvCxnSpPr>
                <a:cxnSpLocks/>
              </p:cNvCxnSpPr>
              <p:nvPr/>
            </p:nvCxnSpPr>
            <p:spPr>
              <a:xfrm rot="5400000" flipH="1" flipV="1">
                <a:off x="4189315" y="1294791"/>
                <a:ext cx="5257" cy="1852798"/>
              </a:xfrm>
              <a:prstGeom prst="bentConnector3">
                <a:avLst>
                  <a:gd name="adj1" fmla="val 15149415"/>
                </a:avLst>
              </a:prstGeom>
              <a:ln>
                <a:prstDash val="dash"/>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27632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A8BD80C9-BD62-45AA-8893-E503A0555ED3}"/>
              </a:ext>
            </a:extLst>
          </p:cNvPr>
          <p:cNvSpPr/>
          <p:nvPr/>
        </p:nvSpPr>
        <p:spPr>
          <a:xfrm>
            <a:off x="339821" y="1090569"/>
            <a:ext cx="8927622" cy="4869795"/>
          </a:xfrm>
          <a:prstGeom prst="rect">
            <a:avLst/>
          </a:prstGeom>
          <a:ln w="50800">
            <a:solidFill>
              <a:schemeClr val="tx1"/>
            </a:solidFill>
          </a:ln>
        </p:spPr>
        <p:txBody>
          <a:bodyPr wrap="square">
            <a:spAutoFit/>
          </a:bodyPr>
          <a:lstStyle/>
          <a:p>
            <a:pPr>
              <a:lnSpc>
                <a:spcPct val="115000"/>
              </a:lnSpc>
              <a:spcAft>
                <a:spcPts val="1000"/>
              </a:spcAft>
            </a:pPr>
            <a:r>
              <a:rPr lang="en-US" sz="2200" b="1" dirty="0">
                <a:latin typeface="Calibri" panose="020F0502020204030204" pitchFamily="34" charset="0"/>
                <a:ea typeface="Calibri" panose="020F0502020204030204" pitchFamily="34" charset="0"/>
                <a:cs typeface="Times New Roman" panose="02020603050405020304" pitchFamily="18" charset="0"/>
              </a:rPr>
              <a:t>Technical Specifications</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b="1" dirty="0">
                <a:latin typeface="Calibri" panose="020F0502020204030204" pitchFamily="34" charset="0"/>
                <a:ea typeface="Calibri" panose="020F0502020204030204" pitchFamily="34" charset="0"/>
                <a:cs typeface="Times New Roman" panose="02020603050405020304" pitchFamily="18" charset="0"/>
              </a:rPr>
              <a:t>UASB </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Pretreatment requirements: grease and grit removal</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Municipal wastewater temperature range = 15–35 °C</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Hydraulic Residence Time = 7 – 10 h</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Organic loading = 2 - 1</a:t>
            </a:r>
            <a:r>
              <a:rPr lang="el-GR" sz="2200" dirty="0">
                <a:latin typeface="Calibri" panose="020F0502020204030204" pitchFamily="34" charset="0"/>
                <a:ea typeface="Calibri" panose="020F0502020204030204" pitchFamily="34" charset="0"/>
                <a:cs typeface="Times New Roman" panose="02020603050405020304" pitchFamily="18" charset="0"/>
              </a:rPr>
              <a:t>0</a:t>
            </a:r>
            <a:r>
              <a:rPr lang="en-US" sz="2200" dirty="0">
                <a:latin typeface="Calibri" panose="020F0502020204030204" pitchFamily="34" charset="0"/>
                <a:ea typeface="Calibri" panose="020F0502020204030204" pitchFamily="34" charset="0"/>
                <a:cs typeface="Times New Roman" panose="02020603050405020304" pitchFamily="18" charset="0"/>
              </a:rPr>
              <a:t> </a:t>
            </a:r>
            <a:r>
              <a:rPr lang="en-US" sz="2200" dirty="0" err="1">
                <a:latin typeface="Calibri" panose="020F0502020204030204" pitchFamily="34" charset="0"/>
                <a:ea typeface="Calibri" panose="020F0502020204030204" pitchFamily="34" charset="0"/>
                <a:cs typeface="Times New Roman" panose="02020603050405020304" pitchFamily="18" charset="0"/>
              </a:rPr>
              <a:t>kgCOD</a:t>
            </a:r>
            <a:r>
              <a:rPr lang="en-US" sz="2200" dirty="0">
                <a:latin typeface="Calibri" panose="020F0502020204030204" pitchFamily="34" charset="0"/>
                <a:ea typeface="Calibri" panose="020F0502020204030204" pitchFamily="34" charset="0"/>
                <a:cs typeface="Times New Roman" panose="02020603050405020304" pitchFamily="18" charset="0"/>
              </a:rPr>
              <a:t>/m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3</a:t>
            </a:r>
            <a:r>
              <a:rPr lang="en-US" sz="2200" dirty="0">
                <a:latin typeface="Calibri" panose="020F0502020204030204" pitchFamily="34" charset="0"/>
                <a:ea typeface="Calibri" panose="020F0502020204030204" pitchFamily="34" charset="0"/>
                <a:cs typeface="Times New Roman" panose="02020603050405020304" pitchFamily="18" charset="0"/>
              </a:rPr>
              <a:t>/day</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Area required = 0.25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2</a:t>
            </a:r>
            <a:r>
              <a:rPr lang="en-US" sz="2200" dirty="0">
                <a:latin typeface="Calibri" panose="020F0502020204030204" pitchFamily="34" charset="0"/>
                <a:ea typeface="Calibri" panose="020F0502020204030204" pitchFamily="34" charset="0"/>
                <a:cs typeface="Times New Roman" panose="02020603050405020304" pitchFamily="18" charset="0"/>
              </a:rPr>
              <a:t> per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3</a:t>
            </a:r>
            <a:r>
              <a:rPr lang="en-US" sz="2200" dirty="0">
                <a:latin typeface="Calibri" panose="020F0502020204030204" pitchFamily="34" charset="0"/>
                <a:ea typeface="Calibri" panose="020F0502020204030204" pitchFamily="34" charset="0"/>
                <a:cs typeface="Times New Roman" panose="02020603050405020304" pitchFamily="18" charset="0"/>
              </a:rPr>
              <a:t>/day of wastewater treated</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err="1">
                <a:latin typeface="Calibri" panose="020F0502020204030204" pitchFamily="34" charset="0"/>
                <a:ea typeface="Calibri" panose="020F0502020204030204" pitchFamily="34" charset="0"/>
                <a:cs typeface="Times New Roman" panose="02020603050405020304" pitchFamily="18" charset="0"/>
              </a:rPr>
              <a:t>Upflow</a:t>
            </a:r>
            <a:r>
              <a:rPr lang="en-US" sz="2200" dirty="0">
                <a:latin typeface="Calibri" panose="020F0502020204030204" pitchFamily="34" charset="0"/>
                <a:ea typeface="Calibri" panose="020F0502020204030204" pitchFamily="34" charset="0"/>
                <a:cs typeface="Times New Roman" panose="02020603050405020304" pitchFamily="18" charset="0"/>
              </a:rPr>
              <a:t> velocity = 0.5–1 m h</a:t>
            </a:r>
            <a:r>
              <a:rPr lang="en-US" sz="2200" baseline="30000" dirty="0">
                <a:latin typeface="Calibri" panose="020F0502020204030204" pitchFamily="34" charset="0"/>
                <a:ea typeface="Calibri" panose="020F0502020204030204" pitchFamily="34" charset="0"/>
                <a:cs typeface="Times New Roman" panose="02020603050405020304" pitchFamily="18" charset="0"/>
              </a:rPr>
              <a:t>-1</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Organic pollution removal as COD = 70 – 80%</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Solids removal as TSS = 70 – 80%</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Biogas production = 0.24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3</a:t>
            </a:r>
            <a:r>
              <a:rPr lang="en-US" sz="2200" dirty="0">
                <a:latin typeface="Calibri" panose="020F0502020204030204" pitchFamily="34" charset="0"/>
                <a:ea typeface="Calibri" panose="020F0502020204030204" pitchFamily="34" charset="0"/>
                <a:cs typeface="Times New Roman" panose="02020603050405020304" pitchFamily="18" charset="0"/>
              </a:rPr>
              <a:t> biogas  per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3</a:t>
            </a:r>
            <a:r>
              <a:rPr lang="en-US" sz="2200" dirty="0">
                <a:latin typeface="Calibri" panose="020F0502020204030204" pitchFamily="34" charset="0"/>
                <a:ea typeface="Calibri" panose="020F0502020204030204" pitchFamily="34" charset="0"/>
                <a:cs typeface="Times New Roman" panose="02020603050405020304" pitchFamily="18" charset="0"/>
              </a:rPr>
              <a:t> of wastewater treated</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2200" dirty="0">
                <a:latin typeface="Calibri" panose="020F0502020204030204" pitchFamily="34" charset="0"/>
                <a:ea typeface="Calibri" panose="020F0502020204030204" pitchFamily="34" charset="0"/>
                <a:cs typeface="Times New Roman" panose="02020603050405020304" pitchFamily="18" charset="0"/>
              </a:rPr>
              <a:t>Sludge production = 25 g DS per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3</a:t>
            </a:r>
            <a:r>
              <a:rPr lang="en-US" sz="2200" dirty="0">
                <a:latin typeface="Calibri" panose="020F0502020204030204" pitchFamily="34" charset="0"/>
                <a:ea typeface="Calibri" panose="020F0502020204030204" pitchFamily="34" charset="0"/>
                <a:cs typeface="Times New Roman" panose="02020603050405020304" pitchFamily="18" charset="0"/>
              </a:rPr>
              <a:t> of wastewater</a:t>
            </a:r>
            <a:endParaRPr lang="el-GR" sz="2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
            <a:extLst>
              <a:ext uri="{FF2B5EF4-FFF2-40B4-BE49-F238E27FC236}">
                <a16:creationId xmlns:a16="http://schemas.microsoft.com/office/drawing/2014/main" id="{DB1E621A-4C9E-495D-BB74-E025E3B69147}"/>
              </a:ext>
            </a:extLst>
          </p:cNvPr>
          <p:cNvPicPr>
            <a:picLocks noChangeAspect="1" noChangeArrowheads="1"/>
          </p:cNvPicPr>
          <p:nvPr/>
        </p:nvPicPr>
        <p:blipFill>
          <a:blip r:embed="rId2"/>
          <a:srcRect/>
          <a:stretch>
            <a:fillRect/>
          </a:stretch>
        </p:blipFill>
        <p:spPr bwMode="auto">
          <a:xfrm>
            <a:off x="7244862" y="0"/>
            <a:ext cx="4644415" cy="2597350"/>
          </a:xfrm>
          <a:prstGeom prst="rect">
            <a:avLst/>
          </a:prstGeom>
          <a:noFill/>
          <a:ln w="9525">
            <a:noFill/>
            <a:miter lim="800000"/>
            <a:headEnd/>
            <a:tailEnd/>
          </a:ln>
        </p:spPr>
      </p:pic>
      <p:sp>
        <p:nvSpPr>
          <p:cNvPr id="3" name="Ορθογώνιο 2">
            <a:extLst>
              <a:ext uri="{FF2B5EF4-FFF2-40B4-BE49-F238E27FC236}">
                <a16:creationId xmlns:a16="http://schemas.microsoft.com/office/drawing/2014/main" id="{D98B780F-3D51-4040-9C4B-2D4226FAF002}"/>
              </a:ext>
            </a:extLst>
          </p:cNvPr>
          <p:cNvSpPr/>
          <p:nvPr/>
        </p:nvSpPr>
        <p:spPr>
          <a:xfrm>
            <a:off x="9846146" y="4866350"/>
            <a:ext cx="7276322" cy="3184205"/>
          </a:xfrm>
          <a:prstGeom prst="rect">
            <a:avLst/>
          </a:prstGeom>
          <a:ln w="50800">
            <a:solidFill>
              <a:schemeClr val="tx1"/>
            </a:solidFill>
          </a:ln>
        </p:spPr>
        <p:txBody>
          <a:bodyPr wrap="square">
            <a:spAutoFit/>
          </a:bodyPr>
          <a:lstStyle/>
          <a:p>
            <a:pPr>
              <a:lnSpc>
                <a:spcPct val="115000"/>
              </a:lnSpc>
            </a:pPr>
            <a:r>
              <a:rPr lang="en-US" sz="2200" b="1" dirty="0">
                <a:latin typeface="Calibri" panose="020F0502020204030204" pitchFamily="34" charset="0"/>
                <a:ea typeface="Calibri" panose="020F0502020204030204" pitchFamily="34" charset="0"/>
                <a:cs typeface="Times New Roman" panose="02020603050405020304" pitchFamily="18" charset="0"/>
              </a:rPr>
              <a:t>Constructed Wetlands</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Area required = 8.5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2 </a:t>
            </a:r>
            <a:r>
              <a:rPr lang="en-US" sz="2200" dirty="0">
                <a:latin typeface="Calibri" panose="020F0502020204030204" pitchFamily="34" charset="0"/>
                <a:ea typeface="Calibri" panose="020F0502020204030204" pitchFamily="34" charset="0"/>
                <a:cs typeface="Times New Roman" panose="02020603050405020304" pitchFamily="18" charset="0"/>
              </a:rPr>
              <a:t>per m</a:t>
            </a:r>
            <a:r>
              <a:rPr lang="en-US" sz="2200" baseline="30000" dirty="0">
                <a:latin typeface="Calibri" panose="020F0502020204030204" pitchFamily="34" charset="0"/>
                <a:ea typeface="Calibri" panose="020F0502020204030204" pitchFamily="34" charset="0"/>
                <a:cs typeface="Times New Roman" panose="02020603050405020304" pitchFamily="18" charset="0"/>
              </a:rPr>
              <a:t>3</a:t>
            </a:r>
            <a:r>
              <a:rPr lang="en-US" sz="2200" dirty="0">
                <a:latin typeface="Calibri" panose="020F0502020204030204" pitchFamily="34" charset="0"/>
                <a:ea typeface="Calibri" panose="020F0502020204030204" pitchFamily="34" charset="0"/>
                <a:cs typeface="Times New Roman" panose="02020603050405020304" pitchFamily="18" charset="0"/>
              </a:rPr>
              <a:t>/day of wastewater treated</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Organic pollution removal as COD = 90%</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Solids removal as TSS = 75%</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Nitrogen removal = 10</a:t>
            </a:r>
            <a:r>
              <a:rPr lang="el-GR" sz="2200" dirty="0">
                <a:latin typeface="Calibri" panose="020F0502020204030204" pitchFamily="34" charset="0"/>
                <a:ea typeface="Calibri" panose="020F0502020204030204" pitchFamily="34" charset="0"/>
                <a:cs typeface="Times New Roman" panose="02020603050405020304" pitchFamily="18" charset="0"/>
              </a:rPr>
              <a:t>-20% (</a:t>
            </a:r>
            <a:r>
              <a:rPr lang="en-US" sz="2200" dirty="0">
                <a:latin typeface="Calibri" panose="020F0502020204030204" pitchFamily="34" charset="0"/>
                <a:ea typeface="Calibri" panose="020F0502020204030204" pitchFamily="34" charset="0"/>
                <a:cs typeface="Times New Roman" panose="02020603050405020304" pitchFamily="18" charset="0"/>
              </a:rPr>
              <a:t>one stage wetland); </a:t>
            </a: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50-70% (two-stage wetland)</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E. coli removal = 90 – 99%</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Sludge production = none</a:t>
            </a:r>
            <a:endParaRPr lang="el-GR"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9A503850-D660-4322-942D-011463D7B9E3}"/>
              </a:ext>
            </a:extLst>
          </p:cNvPr>
          <p:cNvSpPr/>
          <p:nvPr/>
        </p:nvSpPr>
        <p:spPr>
          <a:xfrm>
            <a:off x="9567069" y="1090569"/>
            <a:ext cx="7555399" cy="3543855"/>
          </a:xfrm>
          <a:prstGeom prst="rect">
            <a:avLst/>
          </a:prstGeom>
          <a:ln w="57150">
            <a:solidFill>
              <a:schemeClr val="tx1"/>
            </a:solidFill>
          </a:ln>
        </p:spPr>
        <p:txBody>
          <a:bodyPr wrap="square">
            <a:spAutoFit/>
          </a:bodyPr>
          <a:lstStyle/>
          <a:p>
            <a:pPr>
              <a:lnSpc>
                <a:spcPct val="114000"/>
              </a:lnSpc>
            </a:pPr>
            <a:r>
              <a:rPr lang="it-IT" sz="2200" b="1" dirty="0"/>
              <a:t>Post-treatment</a:t>
            </a:r>
          </a:p>
          <a:p>
            <a:pPr>
              <a:lnSpc>
                <a:spcPct val="114000"/>
              </a:lnSpc>
            </a:pPr>
            <a:r>
              <a:rPr lang="it-IT" sz="2200" b="1" dirty="0" err="1"/>
              <a:t>Ultrafiltration</a:t>
            </a:r>
            <a:r>
              <a:rPr lang="it-IT" sz="2200" b="1" dirty="0"/>
              <a:t> membrane</a:t>
            </a:r>
          </a:p>
          <a:p>
            <a:pPr>
              <a:lnSpc>
                <a:spcPct val="114000"/>
              </a:lnSpc>
            </a:pPr>
            <a:r>
              <a:rPr lang="it-IT" sz="2200" dirty="0"/>
              <a:t>TSS </a:t>
            </a:r>
            <a:r>
              <a:rPr lang="it-IT" sz="2200" dirty="0" err="1"/>
              <a:t>removal</a:t>
            </a:r>
            <a:r>
              <a:rPr lang="it-IT" sz="2200" dirty="0"/>
              <a:t> = 96 – 99%</a:t>
            </a:r>
          </a:p>
          <a:p>
            <a:pPr>
              <a:lnSpc>
                <a:spcPct val="114000"/>
              </a:lnSpc>
            </a:pPr>
            <a:r>
              <a:rPr lang="it-IT" sz="2200" dirty="0"/>
              <a:t>Total and </a:t>
            </a:r>
            <a:r>
              <a:rPr lang="it-IT" sz="2200" dirty="0" err="1"/>
              <a:t>Fecal</a:t>
            </a:r>
            <a:r>
              <a:rPr lang="it-IT" sz="2200" dirty="0"/>
              <a:t> </a:t>
            </a:r>
            <a:r>
              <a:rPr lang="it-IT" sz="2200" dirty="0" err="1"/>
              <a:t>Coliforms</a:t>
            </a:r>
            <a:r>
              <a:rPr lang="it-IT" sz="2200" dirty="0"/>
              <a:t> </a:t>
            </a:r>
            <a:r>
              <a:rPr lang="it-IT" sz="2200" dirty="0" err="1"/>
              <a:t>reduction</a:t>
            </a:r>
            <a:r>
              <a:rPr lang="it-IT" sz="2200" dirty="0"/>
              <a:t> = 3 – 6 log</a:t>
            </a:r>
          </a:p>
          <a:p>
            <a:pPr>
              <a:lnSpc>
                <a:spcPct val="114000"/>
              </a:lnSpc>
            </a:pPr>
            <a:r>
              <a:rPr lang="it-IT" sz="2200" dirty="0"/>
              <a:t>Rate of </a:t>
            </a:r>
            <a:r>
              <a:rPr lang="it-IT" sz="2200" dirty="0" err="1"/>
              <a:t>flux</a:t>
            </a:r>
            <a:r>
              <a:rPr lang="it-IT" sz="2200" dirty="0"/>
              <a:t> = 60 – 180 l m</a:t>
            </a:r>
            <a:r>
              <a:rPr lang="it-IT" sz="2200" baseline="30000" dirty="0"/>
              <a:t>-2</a:t>
            </a:r>
            <a:r>
              <a:rPr lang="it-IT" sz="2200" dirty="0"/>
              <a:t>h</a:t>
            </a:r>
            <a:r>
              <a:rPr lang="it-IT" sz="2200" baseline="30000" dirty="0"/>
              <a:t>-1</a:t>
            </a:r>
          </a:p>
          <a:p>
            <a:pPr>
              <a:lnSpc>
                <a:spcPct val="114000"/>
              </a:lnSpc>
            </a:pPr>
            <a:r>
              <a:rPr lang="it-IT" sz="2200" dirty="0"/>
              <a:t>Energy </a:t>
            </a:r>
            <a:r>
              <a:rPr lang="it-IT" sz="2200" dirty="0" err="1"/>
              <a:t>consumption</a:t>
            </a:r>
            <a:r>
              <a:rPr lang="it-IT" sz="2200" dirty="0"/>
              <a:t> = 0.2 – 0.3 kWh m</a:t>
            </a:r>
            <a:r>
              <a:rPr lang="it-IT" sz="2200" baseline="30000" dirty="0"/>
              <a:t>-3</a:t>
            </a:r>
            <a:r>
              <a:rPr lang="it-IT" sz="2200" dirty="0"/>
              <a:t> of </a:t>
            </a:r>
            <a:r>
              <a:rPr lang="it-IT" sz="2200" dirty="0" err="1"/>
              <a:t>wastewater</a:t>
            </a:r>
            <a:r>
              <a:rPr lang="it-IT" sz="2200" dirty="0"/>
              <a:t> </a:t>
            </a:r>
            <a:r>
              <a:rPr lang="it-IT" sz="2200" dirty="0" err="1"/>
              <a:t>treated</a:t>
            </a:r>
            <a:endParaRPr lang="it-IT" sz="2200" baseline="30000" dirty="0"/>
          </a:p>
          <a:p>
            <a:pPr>
              <a:lnSpc>
                <a:spcPct val="114000"/>
              </a:lnSpc>
            </a:pPr>
            <a:r>
              <a:rPr lang="it-IT" sz="2200" b="1" dirty="0"/>
              <a:t>UV Lamp</a:t>
            </a:r>
          </a:p>
          <a:p>
            <a:pPr>
              <a:lnSpc>
                <a:spcPct val="114000"/>
              </a:lnSpc>
            </a:pPr>
            <a:r>
              <a:rPr lang="en-US" sz="2200" dirty="0"/>
              <a:t>Estimated lamp life = 8000 – 12,000 hours</a:t>
            </a:r>
          </a:p>
          <a:p>
            <a:pPr>
              <a:lnSpc>
                <a:spcPct val="114000"/>
              </a:lnSpc>
            </a:pPr>
            <a:r>
              <a:rPr lang="en-US" sz="2200" dirty="0"/>
              <a:t>Max Energy consumption  = </a:t>
            </a:r>
            <a:r>
              <a:rPr lang="it-IT" sz="2200" dirty="0"/>
              <a:t>0.03 kWh m</a:t>
            </a:r>
            <a:r>
              <a:rPr lang="it-IT" sz="2200" baseline="30000" dirty="0"/>
              <a:t>-3</a:t>
            </a:r>
            <a:r>
              <a:rPr lang="it-IT" sz="2200" dirty="0"/>
              <a:t> of wastewater</a:t>
            </a:r>
          </a:p>
        </p:txBody>
      </p:sp>
      <p:sp>
        <p:nvSpPr>
          <p:cNvPr id="8" name="Ορθογώνιο 7">
            <a:extLst>
              <a:ext uri="{FF2B5EF4-FFF2-40B4-BE49-F238E27FC236}">
                <a16:creationId xmlns:a16="http://schemas.microsoft.com/office/drawing/2014/main" id="{28ED32C0-DB25-40C2-8FD3-AB51A4AB8418}"/>
              </a:ext>
            </a:extLst>
          </p:cNvPr>
          <p:cNvSpPr/>
          <p:nvPr/>
        </p:nvSpPr>
        <p:spPr>
          <a:xfrm>
            <a:off x="339821" y="6113314"/>
            <a:ext cx="9434256" cy="3573542"/>
          </a:xfrm>
          <a:prstGeom prst="rect">
            <a:avLst/>
          </a:prstGeom>
          <a:ln w="50800">
            <a:solidFill>
              <a:schemeClr val="tx1"/>
            </a:solidFill>
          </a:ln>
        </p:spPr>
        <p:txBody>
          <a:bodyPr wrap="square">
            <a:spAutoFit/>
          </a:bodyPr>
          <a:lstStyle/>
          <a:p>
            <a:pPr>
              <a:lnSpc>
                <a:spcPct val="115000"/>
              </a:lnSpc>
            </a:pPr>
            <a:r>
              <a:rPr lang="en-US" sz="2200" b="1" dirty="0">
                <a:latin typeface="Calibri" panose="020F0502020204030204" pitchFamily="34" charset="0"/>
                <a:ea typeface="Calibri" panose="020F0502020204030204" pitchFamily="34" charset="0"/>
                <a:cs typeface="Times New Roman" panose="02020603050405020304" pitchFamily="18" charset="0"/>
              </a:rPr>
              <a:t>Benefits</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No wastewater discharge into the sea at dry weather</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High quality wastewater effluent that meets Directive 91/271 effluent criteria</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Cheaper Production of reclaimed water for restricted and unrestricted irrigation</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Recycling nutrients in agriculture</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Low energy consumption &lt; 0.3 kWh/m³ of wastewater treated </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Energy recovery from wastewater = 0.6 </a:t>
            </a:r>
            <a:r>
              <a:rPr lang="en-US" sz="2200" dirty="0" err="1">
                <a:latin typeface="Calibri" panose="020F0502020204030204" pitchFamily="34" charset="0"/>
                <a:ea typeface="Calibri" panose="020F0502020204030204" pitchFamily="34" charset="0"/>
                <a:cs typeface="Times New Roman" panose="02020603050405020304" pitchFamily="18" charset="0"/>
              </a:rPr>
              <a:t>kW</a:t>
            </a:r>
            <a:r>
              <a:rPr lang="en-US" sz="2200" baseline="-25000" dirty="0" err="1">
                <a:latin typeface="Calibri" panose="020F0502020204030204" pitchFamily="34" charset="0"/>
                <a:ea typeface="Calibri" panose="020F0502020204030204" pitchFamily="34" charset="0"/>
                <a:cs typeface="Times New Roman" panose="02020603050405020304" pitchFamily="18" charset="0"/>
              </a:rPr>
              <a:t>e</a:t>
            </a:r>
            <a:r>
              <a:rPr lang="en-US" sz="2200" dirty="0">
                <a:latin typeface="Calibri" panose="020F0502020204030204" pitchFamily="34" charset="0"/>
                <a:ea typeface="Calibri" panose="020F0502020204030204" pitchFamily="34" charset="0"/>
                <a:cs typeface="Times New Roman" panose="02020603050405020304" pitchFamily="18" charset="0"/>
              </a:rPr>
              <a:t>/ m³ of wastewater treated</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sz="2200" dirty="0">
                <a:latin typeface="Calibri" panose="020F0502020204030204" pitchFamily="34" charset="0"/>
                <a:ea typeface="Calibri" panose="020F0502020204030204" pitchFamily="34" charset="0"/>
                <a:cs typeface="Times New Roman" panose="02020603050405020304" pitchFamily="18" charset="0"/>
              </a:rPr>
              <a:t>Low O&amp;M costs &lt; 0.5 </a:t>
            </a:r>
            <a:r>
              <a:rPr lang="en-US" sz="2200" dirty="0">
                <a:latin typeface="Calibri" panose="020F0502020204030204" pitchFamily="34" charset="0"/>
                <a:ea typeface="Calibri" panose="020F0502020204030204" pitchFamily="34" charset="0"/>
                <a:cs typeface="Calibri" panose="020F0502020204030204" pitchFamily="34" charset="0"/>
              </a:rPr>
              <a:t>€/m³ </a:t>
            </a:r>
            <a:r>
              <a:rPr lang="en-US" sz="2200" dirty="0">
                <a:latin typeface="Calibri" panose="020F0502020204030204" pitchFamily="34" charset="0"/>
                <a:ea typeface="Calibri" panose="020F0502020204030204" pitchFamily="34" charset="0"/>
                <a:cs typeface="Times New Roman" panose="02020603050405020304" pitchFamily="18" charset="0"/>
              </a:rPr>
              <a:t>of wastewater treated</a:t>
            </a:r>
          </a:p>
          <a:p>
            <a:pPr>
              <a:lnSpc>
                <a:spcPct val="115000"/>
              </a:lnSpc>
            </a:pPr>
            <a:r>
              <a:rPr lang="en-US" sz="2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Pay back period &lt; 9 years</a:t>
            </a:r>
            <a:endParaRPr lang="el-GR" sz="22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87285461"/>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175</TotalTime>
  <Words>528</Words>
  <Application>Microsoft Office PowerPoint</Application>
  <PresentationFormat>Personalizzato</PresentationFormat>
  <Paragraphs>65</Paragraphs>
  <Slides>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vt:i4>
      </vt:variant>
    </vt:vector>
  </HeadingPairs>
  <TitlesOfParts>
    <vt:vector size="6" baseType="lpstr">
      <vt:lpstr>Arial</vt:lpstr>
      <vt:lpstr>Calibri</vt:lpstr>
      <vt:lpstr>Calibri Light</vt:lpstr>
      <vt:lpstr>Θέμα του Office</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Constantinos Noutsopoulos</dc:creator>
  <cp:lastModifiedBy>Giulia</cp:lastModifiedBy>
  <cp:revision>21</cp:revision>
  <dcterms:created xsi:type="dcterms:W3CDTF">2020-03-18T16:05:43Z</dcterms:created>
  <dcterms:modified xsi:type="dcterms:W3CDTF">2020-04-16T09:50:07Z</dcterms:modified>
</cp:coreProperties>
</file>