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55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94660"/>
  </p:normalViewPr>
  <p:slideViewPr>
    <p:cSldViewPr snapToGrid="0">
      <p:cViewPr varScale="1">
        <p:scale>
          <a:sx n="59" d="100"/>
          <a:sy n="59" d="100"/>
        </p:scale>
        <p:origin x="552" y="26"/>
      </p:cViewPr>
      <p:guideLst>
        <p:guide orient="horz" pos="3120"/>
        <p:guide pos="55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841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721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2494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951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613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802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0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0637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368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324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539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ACD41-CB85-459B-9DC1-CA3E9875E45E}" type="datetimeFigureOut">
              <a:rPr lang="el-GR" smtClean="0"/>
              <a:pPr/>
              <a:t>16/4/2020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DFEAA-B7F1-4542-9704-2EE7EF8FBC32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625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E0C0F757-A119-4857-81AF-E50DB28897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29" y="298000"/>
            <a:ext cx="2549979" cy="2587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64B9C8-09B5-4541-8AEF-55B662F3F67E}"/>
              </a:ext>
            </a:extLst>
          </p:cNvPr>
          <p:cNvSpPr txBox="1"/>
          <p:nvPr/>
        </p:nvSpPr>
        <p:spPr>
          <a:xfrm>
            <a:off x="2431563" y="318830"/>
            <a:ext cx="12327096" cy="1788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22" b="1" dirty="0"/>
              <a:t>HYDRO 2</a:t>
            </a:r>
          </a:p>
          <a:p>
            <a:pPr algn="ctr"/>
            <a:r>
              <a:rPr lang="en-GB" sz="3200" dirty="0"/>
              <a:t>Reuse of nutrient-rich water and compost recovered in Hydro 1 </a:t>
            </a:r>
          </a:p>
          <a:p>
            <a:pPr algn="ctr"/>
            <a:r>
              <a:rPr lang="en-GB" sz="3200" dirty="0"/>
              <a:t>to cultivate an agroforestry system</a:t>
            </a:r>
            <a:endParaRPr lang="el-GR" sz="4622" dirty="0"/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4580C14B-0C16-4955-AEA2-6B532E49CD16}"/>
              </a:ext>
            </a:extLst>
          </p:cNvPr>
          <p:cNvSpPr/>
          <p:nvPr/>
        </p:nvSpPr>
        <p:spPr>
          <a:xfrm>
            <a:off x="457614" y="3067502"/>
            <a:ext cx="877813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568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Description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2568"/>
              </a:spcAft>
            </a:pPr>
            <a:r>
              <a:rPr lang="en-US" sz="2400" dirty="0"/>
              <a:t>In HYDRO2 the nutrient-rich water from HYDRO1 is used to cultivate 1 ha of an agroforestry system that produces e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dible and non-edible trees, shrubs and herbs. </a:t>
            </a:r>
            <a:endParaRPr lang="en-US" sz="2400" dirty="0"/>
          </a:p>
          <a:p>
            <a:pPr algn="just">
              <a:spcAft>
                <a:spcPts val="2568"/>
              </a:spcAft>
            </a:pPr>
            <a:r>
              <a:rPr lang="en-US" sz="2400" dirty="0"/>
              <a:t>The agroforestry system is divided in 3 main groups: (1) forestry trees for fruit and timber production; (2) orchards/bushes; and (3) herbs and annual crops. The plant setup is co-creatively elaborated with the public for a definition of business cases and to form resilient ecosystems.</a:t>
            </a:r>
          </a:p>
          <a:p>
            <a:pPr algn="just">
              <a:spcAft>
                <a:spcPts val="2568"/>
              </a:spcAft>
            </a:pPr>
            <a:r>
              <a:rPr lang="en-US" sz="2400" dirty="0"/>
              <a:t>The agroforestry fertigation system combines traditional irrigation methods with precision irrigation and is carried out by applying both drip and channel irrigation, using treated wastewater of different quality: </a:t>
            </a:r>
            <a:r>
              <a:rPr lang="en-US" sz="2400" dirty="0" err="1"/>
              <a:t>i</a:t>
            </a:r>
            <a:r>
              <a:rPr lang="en-US" sz="2400" dirty="0"/>
              <a:t>. treated effluent from constructed wetlands which is filtered and disinfected, ii. treated effluent from constructed wetlands which is disinfected and iii. </a:t>
            </a:r>
            <a:r>
              <a:rPr lang="it-IT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isinfected UASB effluent.</a:t>
            </a:r>
            <a:endParaRPr lang="en-US" sz="2400" dirty="0"/>
          </a:p>
        </p:txBody>
      </p:sp>
      <p:pic>
        <p:nvPicPr>
          <p:cNvPr id="40" name="image14.png" descr="https://www.hydrousa.org/wp-content/uploads/2019/01/hydro2-small-transparent-300x138.png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14189114" y="237511"/>
            <a:ext cx="3124200" cy="2252770"/>
          </a:xfrm>
          <a:prstGeom prst="rect">
            <a:avLst/>
          </a:prstGeom>
          <a:noFill/>
        </p:spPr>
      </p:pic>
      <p:sp>
        <p:nvSpPr>
          <p:cNvPr id="41" name="Ορθογώνιο 8">
            <a:extLst>
              <a:ext uri="{FF2B5EF4-FFF2-40B4-BE49-F238E27FC236}">
                <a16:creationId xmlns:a16="http://schemas.microsoft.com/office/drawing/2014/main" id="{E3FDE2C0-F041-484F-B3B0-90750A14DBA3}"/>
              </a:ext>
            </a:extLst>
          </p:cNvPr>
          <p:cNvSpPr/>
          <p:nvPr/>
        </p:nvSpPr>
        <p:spPr>
          <a:xfrm>
            <a:off x="10226346" y="3380503"/>
            <a:ext cx="6363478" cy="6013634"/>
          </a:xfrm>
          <a:prstGeom prst="rect">
            <a:avLst/>
          </a:prstGeom>
          <a:ln w="508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BA9029A6-848C-42B2-AF7A-85A05FB945D2}"/>
              </a:ext>
            </a:extLst>
          </p:cNvPr>
          <p:cNvGrpSpPr/>
          <p:nvPr/>
        </p:nvGrpSpPr>
        <p:grpSpPr>
          <a:xfrm>
            <a:off x="10501009" y="4147941"/>
            <a:ext cx="5776611" cy="4018531"/>
            <a:chOff x="10650164" y="3959876"/>
            <a:chExt cx="5776611" cy="4018531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00000000-0008-0000-0300-000006000000}"/>
                </a:ext>
              </a:extLst>
            </p:cNvPr>
            <p:cNvGrpSpPr/>
            <p:nvPr/>
          </p:nvGrpSpPr>
          <p:grpSpPr>
            <a:xfrm>
              <a:off x="10650164" y="3959876"/>
              <a:ext cx="5776611" cy="3556361"/>
              <a:chOff x="-11671" y="0"/>
              <a:chExt cx="13860855" cy="2113425"/>
            </a:xfrm>
          </p:grpSpPr>
          <p:cxnSp>
            <p:nvCxnSpPr>
              <p:cNvPr id="9" name="Connettore a gomito 8">
                <a:extLst>
                  <a:ext uri="{FF2B5EF4-FFF2-40B4-BE49-F238E27FC236}">
                    <a16:creationId xmlns:a16="http://schemas.microsoft.com/office/drawing/2014/main" id="{00000000-0008-0000-0300-000007000000}"/>
                  </a:ext>
                </a:extLst>
              </p:cNvPr>
              <p:cNvCxnSpPr>
                <a:cxnSpLocks/>
                <a:stCxn id="14" idx="3"/>
                <a:endCxn id="13" idx="1"/>
              </p:cNvCxnSpPr>
              <p:nvPr/>
            </p:nvCxnSpPr>
            <p:spPr>
              <a:xfrm>
                <a:off x="9149798" y="675592"/>
                <a:ext cx="2299125" cy="705266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ttore a gomito 9">
                <a:extLst>
                  <a:ext uri="{FF2B5EF4-FFF2-40B4-BE49-F238E27FC236}">
                    <a16:creationId xmlns:a16="http://schemas.microsoft.com/office/drawing/2014/main" id="{00000000-0008-0000-0300-0000150000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65257" y="802769"/>
                <a:ext cx="3591021" cy="982161"/>
              </a:xfrm>
              <a:prstGeom prst="bentConnector3">
                <a:avLst>
                  <a:gd name="adj1" fmla="val 27900"/>
                </a:avLst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11" name="Gruppo 10">
                <a:extLst>
                  <a:ext uri="{FF2B5EF4-FFF2-40B4-BE49-F238E27FC236}">
                    <a16:creationId xmlns:a16="http://schemas.microsoft.com/office/drawing/2014/main" id="{00000000-0008-0000-0300-00001A000000}"/>
                  </a:ext>
                </a:extLst>
              </p:cNvPr>
              <p:cNvGrpSpPr/>
              <p:nvPr/>
            </p:nvGrpSpPr>
            <p:grpSpPr>
              <a:xfrm>
                <a:off x="-11671" y="0"/>
                <a:ext cx="13860855" cy="2113425"/>
                <a:chOff x="-11671" y="0"/>
                <a:chExt cx="13860855" cy="2113425"/>
              </a:xfrm>
            </p:grpSpPr>
            <p:sp>
              <p:nvSpPr>
                <p:cNvPr id="13" name="Rettangolo 12">
                  <a:extLst>
                    <a:ext uri="{FF2B5EF4-FFF2-40B4-BE49-F238E27FC236}">
                      <a16:creationId xmlns:a16="http://schemas.microsoft.com/office/drawing/2014/main" id="{00000000-0008-0000-0300-000020000000}"/>
                    </a:ext>
                  </a:extLst>
                </p:cNvPr>
                <p:cNvSpPr/>
                <p:nvPr/>
              </p:nvSpPr>
              <p:spPr>
                <a:xfrm>
                  <a:off x="11448923" y="1109374"/>
                  <a:ext cx="2400261" cy="542968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100" b="1" baseline="0">
                      <a:solidFill>
                        <a:schemeClr val="lt1"/>
                      </a:solidFill>
                      <a:effectLst/>
                      <a:latin typeface="+mn-lt"/>
                      <a:ea typeface="+mn-ea"/>
                      <a:cs typeface="+mn-cs"/>
                    </a:rPr>
                    <a:t>Crop/Plant Species</a:t>
                  </a:r>
                  <a:endParaRPr lang="it-IT">
                    <a:effectLst/>
                  </a:endParaRPr>
                </a:p>
              </p:txBody>
            </p:sp>
            <p:sp>
              <p:nvSpPr>
                <p:cNvPr id="14" name="Rettangolo 13">
                  <a:extLst>
                    <a:ext uri="{FF2B5EF4-FFF2-40B4-BE49-F238E27FC236}">
                      <a16:creationId xmlns:a16="http://schemas.microsoft.com/office/drawing/2014/main" id="{00000000-0008-0000-0300-00002C000000}"/>
                    </a:ext>
                  </a:extLst>
                </p:cNvPr>
                <p:cNvSpPr/>
                <p:nvPr/>
              </p:nvSpPr>
              <p:spPr>
                <a:xfrm>
                  <a:off x="5956279" y="428789"/>
                  <a:ext cx="3193519" cy="493606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100" dirty="0" err="1"/>
                    <a:t>Agroforestry</a:t>
                  </a:r>
                  <a:r>
                    <a:rPr lang="it-IT" sz="1100" dirty="0"/>
                    <a:t> System:</a:t>
                  </a:r>
                </a:p>
                <a:p>
                  <a:pPr algn="ctr"/>
                  <a:r>
                    <a:rPr lang="it-IT" dirty="0"/>
                    <a:t>Group 1</a:t>
                  </a:r>
                  <a:endParaRPr lang="it-IT" sz="1100" dirty="0"/>
                </a:p>
              </p:txBody>
            </p:sp>
            <p:sp>
              <p:nvSpPr>
                <p:cNvPr id="15" name="Rettangolo 14">
                  <a:extLst>
                    <a:ext uri="{FF2B5EF4-FFF2-40B4-BE49-F238E27FC236}">
                      <a16:creationId xmlns:a16="http://schemas.microsoft.com/office/drawing/2014/main" id="{00000000-0008-0000-0300-00003200000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365257" cy="656989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100"/>
                    <a:t>Water for irrigation</a:t>
                  </a:r>
                </a:p>
              </p:txBody>
            </p:sp>
            <p:sp>
              <p:nvSpPr>
                <p:cNvPr id="16" name="Rettangolo 15">
                  <a:extLst>
                    <a:ext uri="{FF2B5EF4-FFF2-40B4-BE49-F238E27FC236}">
                      <a16:creationId xmlns:a16="http://schemas.microsoft.com/office/drawing/2014/main" id="{00000000-0008-0000-0300-000033000000}"/>
                    </a:ext>
                  </a:extLst>
                </p:cNvPr>
                <p:cNvSpPr/>
                <p:nvPr/>
              </p:nvSpPr>
              <p:spPr>
                <a:xfrm>
                  <a:off x="-11671" y="1456435"/>
                  <a:ext cx="2361022" cy="65699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100" dirty="0"/>
                    <a:t>Compost</a:t>
                  </a:r>
                </a:p>
              </p:txBody>
            </p:sp>
          </p:grpSp>
          <p:cxnSp>
            <p:nvCxnSpPr>
              <p:cNvPr id="12" name="Connettore a gomito 11">
                <a:extLst>
                  <a:ext uri="{FF2B5EF4-FFF2-40B4-BE49-F238E27FC236}">
                    <a16:creationId xmlns:a16="http://schemas.microsoft.com/office/drawing/2014/main" id="{00000000-0008-0000-0300-00001B000000}"/>
                  </a:ext>
                </a:extLst>
              </p:cNvPr>
              <p:cNvCxnSpPr>
                <a:cxnSpLocks/>
                <a:stCxn id="15" idx="3"/>
                <a:endCxn id="14" idx="1"/>
              </p:cNvCxnSpPr>
              <p:nvPr/>
            </p:nvCxnSpPr>
            <p:spPr>
              <a:xfrm>
                <a:off x="2365257" y="328495"/>
                <a:ext cx="3591022" cy="347097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FBD1F130-D4EF-42D6-B57B-8C2EE771A334}"/>
                </a:ext>
              </a:extLst>
            </p:cNvPr>
            <p:cNvSpPr/>
            <p:nvPr/>
          </p:nvSpPr>
          <p:spPr>
            <a:xfrm>
              <a:off x="13137350" y="5910209"/>
              <a:ext cx="1330922" cy="75510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100" dirty="0" err="1"/>
                <a:t>Agroforestry</a:t>
              </a:r>
              <a:r>
                <a:rPr lang="it-IT" sz="1100" dirty="0"/>
                <a:t> System:</a:t>
              </a:r>
            </a:p>
            <a:p>
              <a:pPr algn="ctr"/>
              <a:r>
                <a:rPr lang="it-IT" dirty="0"/>
                <a:t>Group 2</a:t>
              </a:r>
              <a:endParaRPr lang="it-IT" sz="1100" dirty="0"/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1F07EEF2-FDA9-4C0A-A15C-3EDC7844C1EF}"/>
                </a:ext>
              </a:extLst>
            </p:cNvPr>
            <p:cNvSpPr/>
            <p:nvPr/>
          </p:nvSpPr>
          <p:spPr>
            <a:xfrm>
              <a:off x="13137350" y="7223302"/>
              <a:ext cx="1330922" cy="75510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100" dirty="0" err="1"/>
                <a:t>Agroforestry</a:t>
              </a:r>
              <a:r>
                <a:rPr lang="it-IT" sz="1100" dirty="0"/>
                <a:t> System:</a:t>
              </a:r>
            </a:p>
            <a:p>
              <a:pPr algn="ctr"/>
              <a:r>
                <a:rPr lang="it-IT" dirty="0"/>
                <a:t>Group 3</a:t>
              </a:r>
              <a:endParaRPr lang="it-IT" sz="1100" dirty="0"/>
            </a:p>
          </p:txBody>
        </p:sp>
        <p:cxnSp>
          <p:nvCxnSpPr>
            <p:cNvPr id="33" name="Connettore a gomito 32">
              <a:extLst>
                <a:ext uri="{FF2B5EF4-FFF2-40B4-BE49-F238E27FC236}">
                  <a16:creationId xmlns:a16="http://schemas.microsoft.com/office/drawing/2014/main" id="{E2293931-AAC3-4C19-A30B-DF3D5658A2B8}"/>
                </a:ext>
              </a:extLst>
            </p:cNvPr>
            <p:cNvCxnSpPr>
              <a:cxnSpLocks/>
              <a:stCxn id="15" idx="3"/>
              <a:endCxn id="31" idx="1"/>
            </p:cNvCxnSpPr>
            <p:nvPr/>
          </p:nvCxnSpPr>
          <p:spPr>
            <a:xfrm>
              <a:off x="11640766" y="4512650"/>
              <a:ext cx="1496584" cy="177511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a gomito 35">
              <a:extLst>
                <a:ext uri="{FF2B5EF4-FFF2-40B4-BE49-F238E27FC236}">
                  <a16:creationId xmlns:a16="http://schemas.microsoft.com/office/drawing/2014/main" id="{1ACA2C22-9CC4-4559-8D90-4A4E0E789B3D}"/>
                </a:ext>
              </a:extLst>
            </p:cNvPr>
            <p:cNvCxnSpPr>
              <a:cxnSpLocks/>
              <a:stCxn id="15" idx="3"/>
              <a:endCxn id="32" idx="1"/>
            </p:cNvCxnSpPr>
            <p:nvPr/>
          </p:nvCxnSpPr>
          <p:spPr>
            <a:xfrm>
              <a:off x="11640766" y="4512650"/>
              <a:ext cx="1496584" cy="308820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a gomito 38">
              <a:extLst>
                <a:ext uri="{FF2B5EF4-FFF2-40B4-BE49-F238E27FC236}">
                  <a16:creationId xmlns:a16="http://schemas.microsoft.com/office/drawing/2014/main" id="{D93542EC-1CF8-4178-9805-B367F99D12EF}"/>
                </a:ext>
              </a:extLst>
            </p:cNvPr>
            <p:cNvCxnSpPr>
              <a:cxnSpLocks/>
              <a:stCxn id="31" idx="3"/>
              <a:endCxn id="13" idx="1"/>
            </p:cNvCxnSpPr>
            <p:nvPr/>
          </p:nvCxnSpPr>
          <p:spPr>
            <a:xfrm flipV="1">
              <a:off x="14468272" y="6283511"/>
              <a:ext cx="958177" cy="425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a gomito 41">
              <a:extLst>
                <a:ext uri="{FF2B5EF4-FFF2-40B4-BE49-F238E27FC236}">
                  <a16:creationId xmlns:a16="http://schemas.microsoft.com/office/drawing/2014/main" id="{E93BCDD1-80CF-4330-97D4-702F15BEEC4F}"/>
                </a:ext>
              </a:extLst>
            </p:cNvPr>
            <p:cNvCxnSpPr>
              <a:cxnSpLocks/>
              <a:stCxn id="32" idx="3"/>
              <a:endCxn id="13" idx="1"/>
            </p:cNvCxnSpPr>
            <p:nvPr/>
          </p:nvCxnSpPr>
          <p:spPr>
            <a:xfrm flipV="1">
              <a:off x="14468272" y="6283511"/>
              <a:ext cx="958177" cy="131734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a gomito 53">
              <a:extLst>
                <a:ext uri="{FF2B5EF4-FFF2-40B4-BE49-F238E27FC236}">
                  <a16:creationId xmlns:a16="http://schemas.microsoft.com/office/drawing/2014/main" id="{A58CC9B7-3CB6-4E49-BC53-FAEC8554DF6E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11634137" y="6456532"/>
              <a:ext cx="1527240" cy="506931"/>
            </a:xfrm>
            <a:prstGeom prst="bentConnector3">
              <a:avLst>
                <a:gd name="adj1" fmla="val 27494"/>
              </a:avLst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Connettore a gomito 58">
              <a:extLst>
                <a:ext uri="{FF2B5EF4-FFF2-40B4-BE49-F238E27FC236}">
                  <a16:creationId xmlns:a16="http://schemas.microsoft.com/office/drawing/2014/main" id="{0FB2ED87-9ED1-45ED-A66D-5FAC9D14BEFC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11634137" y="6963463"/>
              <a:ext cx="1496584" cy="806162"/>
            </a:xfrm>
            <a:prstGeom prst="bentConnector3">
              <a:avLst>
                <a:gd name="adj1" fmla="val 27900"/>
              </a:avLst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6327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35784502-E733-4727-B0B7-BA7C84C28DFC}"/>
              </a:ext>
            </a:extLst>
          </p:cNvPr>
          <p:cNvGrpSpPr/>
          <p:nvPr/>
        </p:nvGrpSpPr>
        <p:grpSpPr>
          <a:xfrm>
            <a:off x="4149045" y="0"/>
            <a:ext cx="8134757" cy="9761177"/>
            <a:chOff x="9113911" y="-91038"/>
            <a:chExt cx="8134757" cy="9761177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2493" y="0"/>
              <a:ext cx="7496175" cy="9229725"/>
            </a:xfrm>
            <a:prstGeom prst="rect">
              <a:avLst/>
            </a:prstGeom>
          </p:spPr>
        </p:pic>
        <p:sp>
          <p:nvSpPr>
            <p:cNvPr id="10" name="Ovale 9"/>
            <p:cNvSpPr/>
            <p:nvPr/>
          </p:nvSpPr>
          <p:spPr>
            <a:xfrm rot="1687074">
              <a:off x="13920748" y="-91038"/>
              <a:ext cx="2721561" cy="5309714"/>
            </a:xfrm>
            <a:prstGeom prst="ellips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Ovale 10"/>
            <p:cNvSpPr/>
            <p:nvPr/>
          </p:nvSpPr>
          <p:spPr>
            <a:xfrm>
              <a:off x="11252718" y="5691732"/>
              <a:ext cx="2556588" cy="2500604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Ovale 11"/>
            <p:cNvSpPr/>
            <p:nvPr/>
          </p:nvSpPr>
          <p:spPr>
            <a:xfrm>
              <a:off x="9113911" y="7169535"/>
              <a:ext cx="2556588" cy="2500604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" name="Ορθογώνιο 8">
            <a:extLst>
              <a:ext uri="{FF2B5EF4-FFF2-40B4-BE49-F238E27FC236}">
                <a16:creationId xmlns:a16="http://schemas.microsoft.com/office/drawing/2014/main" id="{E3FDE2C0-F041-484F-B3B0-90750A14DBA3}"/>
              </a:ext>
            </a:extLst>
          </p:cNvPr>
          <p:cNvSpPr/>
          <p:nvPr/>
        </p:nvSpPr>
        <p:spPr>
          <a:xfrm>
            <a:off x="12632267" y="703368"/>
            <a:ext cx="4723871" cy="9208355"/>
          </a:xfrm>
          <a:prstGeom prst="rect">
            <a:avLst/>
          </a:prstGeom>
          <a:ln w="508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Benefits</a:t>
            </a:r>
          </a:p>
          <a:p>
            <a:pPr>
              <a:lnSpc>
                <a:spcPct val="115000"/>
              </a:lnSpc>
            </a:pP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Savings of freshwater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Wastewater reuse for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fertigation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Recycling nutrients in agriculture (no fertilizer import)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Valorization of marketable products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Annual production of &gt; 0,7 tons of fruits, herbs, vegetables per 1000 m2 irrigated with reclaimed wastewater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l-GR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Payback period = ?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4.png" descr="https://www.hydrousa.org/wp-content/uploads/2019/01/hydro2-small-transparent-300x138.png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2944974" y="474133"/>
            <a:ext cx="3124200" cy="2252770"/>
          </a:xfrm>
          <a:prstGeom prst="rect">
            <a:avLst/>
          </a:prstGeom>
          <a:noFill/>
        </p:spPr>
      </p:pic>
      <p:sp>
        <p:nvSpPr>
          <p:cNvPr id="9" name="Ορθογώνιο 1">
            <a:extLst>
              <a:ext uri="{FF2B5EF4-FFF2-40B4-BE49-F238E27FC236}">
                <a16:creationId xmlns:a16="http://schemas.microsoft.com/office/drawing/2014/main" id="{A8BD80C9-BD62-45AA-8893-E503A0555ED3}"/>
              </a:ext>
            </a:extLst>
          </p:cNvPr>
          <p:cNvSpPr/>
          <p:nvPr/>
        </p:nvSpPr>
        <p:spPr>
          <a:xfrm>
            <a:off x="323850" y="3430524"/>
            <a:ext cx="8144935" cy="1919500"/>
          </a:xfrm>
          <a:prstGeom prst="rect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Approximately 1 ha  with &gt;5000 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edible and non-edible trees and shrubs irrigated with:</a:t>
            </a:r>
          </a:p>
          <a:p>
            <a:pPr marL="457200" indent="-457200">
              <a:lnSpc>
                <a:spcPct val="115000"/>
              </a:lnSpc>
              <a:buFont typeface="Wingdings" pitchFamily="2" charset="2"/>
              <a:buChar char="q"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 m3/d Disinfected  Wastewater from Costructed Wetlands using Drip Irrigation  or  Channel Irrigation</a:t>
            </a:r>
          </a:p>
        </p:txBody>
      </p:sp>
    </p:spTree>
    <p:extLst>
      <p:ext uri="{BB962C8B-B14F-4D97-AF65-F5344CB8AC3E}">
        <p14:creationId xmlns:p14="http://schemas.microsoft.com/office/powerpoint/2010/main" val="268728546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393</TotalTime>
  <Words>219</Words>
  <Application>Microsoft Office PowerPoint</Application>
  <PresentationFormat>Personalizzato</PresentationFormat>
  <Paragraphs>45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Θέμα του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Constantinos Noutsopoulos</dc:creator>
  <cp:lastModifiedBy>Giulia</cp:lastModifiedBy>
  <cp:revision>35</cp:revision>
  <dcterms:created xsi:type="dcterms:W3CDTF">2020-03-18T16:05:43Z</dcterms:created>
  <dcterms:modified xsi:type="dcterms:W3CDTF">2020-04-16T09:50:23Z</dcterms:modified>
</cp:coreProperties>
</file>