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55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602" y="31"/>
      </p:cViewPr>
      <p:guideLst>
        <p:guide orient="horz" pos="3120"/>
        <p:guide pos="55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61841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408721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3024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53951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6AACD41-CB85-459B-9DC1-CA3E9875E45E}" type="datetimeFigureOut">
              <a:rPr lang="el-GR" smtClean="0"/>
              <a:pPr/>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31613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14802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4" name="Content Placeholder 3"/>
          <p:cNvSpPr>
            <a:spLocks noGrp="1"/>
          </p:cNvSpPr>
          <p:nvPr>
            <p:ph sz="half" idx="2"/>
          </p:nvPr>
        </p:nvSpPr>
        <p:spPr>
          <a:xfrm>
            <a:off x="1212991" y="3618442"/>
            <a:ext cx="7449913"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6" name="Content Placeholder 5"/>
          <p:cNvSpPr>
            <a:spLocks noGrp="1"/>
          </p:cNvSpPr>
          <p:nvPr>
            <p:ph sz="quarter" idx="4"/>
          </p:nvPr>
        </p:nvSpPr>
        <p:spPr>
          <a:xfrm>
            <a:off x="8915133" y="3618442"/>
            <a:ext cx="7486602"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6AACD41-CB85-459B-9DC1-CA3E9875E45E}" type="datetimeFigureOut">
              <a:rPr lang="el-GR" smtClean="0"/>
              <a:pPr/>
              <a:t>16/4/2020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870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6AACD41-CB85-459B-9DC1-CA3E9875E45E}" type="datetimeFigureOut">
              <a:rPr lang="el-GR" smtClean="0"/>
              <a:pPr/>
              <a:t>16/4/2020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320637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ACD41-CB85-459B-9DC1-CA3E9875E45E}" type="datetimeFigureOut">
              <a:rPr lang="el-GR" smtClean="0"/>
              <a:pPr/>
              <a:t>16/4/2020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893683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1023245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pPr/>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pPr/>
              <a:t>‹N›</a:t>
            </a:fld>
            <a:endParaRPr lang="el-GR"/>
          </a:p>
        </p:txBody>
      </p:sp>
    </p:spTree>
    <p:extLst>
      <p:ext uri="{BB962C8B-B14F-4D97-AF65-F5344CB8AC3E}">
        <p14:creationId xmlns:p14="http://schemas.microsoft.com/office/powerpoint/2010/main" val="20753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6AACD41-CB85-459B-9DC1-CA3E9875E45E}" type="datetimeFigureOut">
              <a:rPr lang="el-GR" smtClean="0"/>
              <a:pPr/>
              <a:t>16/4/2020</a:t>
            </a:fld>
            <a:endParaRPr lang="el-GR"/>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2B6DFEAA-B7F1-4542-9704-2EE7EF8FBC32}" type="slidenum">
              <a:rPr lang="el-GR" smtClean="0"/>
              <a:pPr/>
              <a:t>‹N›</a:t>
            </a:fld>
            <a:endParaRPr lang="el-GR"/>
          </a:p>
        </p:txBody>
      </p:sp>
    </p:spTree>
    <p:extLst>
      <p:ext uri="{BB962C8B-B14F-4D97-AF65-F5344CB8AC3E}">
        <p14:creationId xmlns:p14="http://schemas.microsoft.com/office/powerpoint/2010/main" val="446253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E0C0F757-A119-4857-81AF-E50DB28897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129" y="291515"/>
            <a:ext cx="2549979" cy="2587333"/>
          </a:xfrm>
          <a:prstGeom prst="rect">
            <a:avLst/>
          </a:prstGeom>
        </p:spPr>
      </p:pic>
      <p:sp>
        <p:nvSpPr>
          <p:cNvPr id="6" name="TextBox 5">
            <a:extLst>
              <a:ext uri="{FF2B5EF4-FFF2-40B4-BE49-F238E27FC236}">
                <a16:creationId xmlns:a16="http://schemas.microsoft.com/office/drawing/2014/main" id="{1064B9C8-09B5-4541-8AEF-55B662F3F67E}"/>
              </a:ext>
            </a:extLst>
          </p:cNvPr>
          <p:cNvSpPr txBox="1"/>
          <p:nvPr/>
        </p:nvSpPr>
        <p:spPr>
          <a:xfrm>
            <a:off x="3294435" y="356794"/>
            <a:ext cx="9831421" cy="2280945"/>
          </a:xfrm>
          <a:prstGeom prst="rect">
            <a:avLst/>
          </a:prstGeom>
          <a:noFill/>
        </p:spPr>
        <p:txBody>
          <a:bodyPr wrap="square" rtlCol="0">
            <a:spAutoFit/>
          </a:bodyPr>
          <a:lstStyle/>
          <a:p>
            <a:pPr algn="ctr"/>
            <a:r>
              <a:rPr lang="en-US" sz="4622" b="1" dirty="0"/>
              <a:t>HYDRO 4</a:t>
            </a:r>
          </a:p>
          <a:p>
            <a:pPr algn="ctr"/>
            <a:r>
              <a:rPr lang="en-GB" sz="3200" dirty="0"/>
              <a:t>Rainwater harvesting and treatment system for the production of irrigation and potable water and for aquifer recharge</a:t>
            </a:r>
            <a:endParaRPr lang="el-GR" sz="4622" dirty="0"/>
          </a:p>
        </p:txBody>
      </p:sp>
      <p:sp>
        <p:nvSpPr>
          <p:cNvPr id="7" name="Ορθογώνιο 6">
            <a:extLst>
              <a:ext uri="{FF2B5EF4-FFF2-40B4-BE49-F238E27FC236}">
                <a16:creationId xmlns:a16="http://schemas.microsoft.com/office/drawing/2014/main" id="{4580C14B-0C16-4955-AEA2-6B532E49CD16}"/>
              </a:ext>
            </a:extLst>
          </p:cNvPr>
          <p:cNvSpPr/>
          <p:nvPr/>
        </p:nvSpPr>
        <p:spPr>
          <a:xfrm>
            <a:off x="179259" y="2874452"/>
            <a:ext cx="9452442" cy="4821833"/>
          </a:xfrm>
          <a:prstGeom prst="rect">
            <a:avLst/>
          </a:prstGeom>
        </p:spPr>
        <p:txBody>
          <a:bodyPr wrap="square">
            <a:spAutoFit/>
          </a:bodyPr>
          <a:lstStyle/>
          <a:p>
            <a:pPr>
              <a:spcAft>
                <a:spcPts val="2568"/>
              </a:spcAft>
            </a:pPr>
            <a:r>
              <a:rPr lang="en-US" sz="2400" b="1" dirty="0">
                <a:latin typeface="Calibri" panose="020F0502020204030204" pitchFamily="34" charset="0"/>
                <a:ea typeface="Calibri" panose="020F0502020204030204" pitchFamily="34" charset="0"/>
                <a:cs typeface="Times New Roman" panose="02020603050405020304" pitchFamily="18" charset="0"/>
              </a:rPr>
              <a:t>System Description</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2568"/>
              </a:spcAft>
            </a:pPr>
            <a:r>
              <a:rPr lang="en-US" sz="2400" dirty="0">
                <a:latin typeface="Calibri" panose="020F0502020204030204" pitchFamily="34" charset="0"/>
                <a:ea typeface="Calibri" panose="020F0502020204030204" pitchFamily="34" charset="0"/>
                <a:cs typeface="Times New Roman" panose="02020603050405020304" pitchFamily="18" charset="0"/>
              </a:rPr>
              <a:t>HYDRO4 is a rainwater harvesting system that can be applied to domestic residences to reclaim water  for multiple purposes. Rainwater is collected and used for domestic non-potable uses. Part of the collected rainwater is treated by a slow sand filter (SSF) which is populated by microorganisms. The system is structured by layers of sand and gravel to enable different processes to purify the water for potable use. </a:t>
            </a:r>
          </a:p>
          <a:p>
            <a:pPr algn="just">
              <a:spcAft>
                <a:spcPts val="2568"/>
              </a:spcAft>
            </a:pPr>
            <a:r>
              <a:rPr lang="en-US" sz="2400" dirty="0">
                <a:latin typeface="Calibri" panose="020F0502020204030204" pitchFamily="34" charset="0"/>
                <a:ea typeface="Calibri" panose="020F0502020204030204" pitchFamily="34" charset="0"/>
                <a:cs typeface="Times New Roman" panose="02020603050405020304" pitchFamily="18" charset="0"/>
              </a:rPr>
              <a:t>Surface runoff is collected using a novel bioswale system, filtered and stored into the aquifer. The water will be used to cultivate 0.2 ha lavender. Lavender was chosen to produce high added value essential oil. Nutrients will be provided through composting of greens available on-site. </a:t>
            </a:r>
            <a:endParaRPr lang="en-US" sz="2400" strike="sngStrike"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61346575-4A2E-49C4-ADFC-F3034C3E3656}"/>
              </a:ext>
            </a:extLst>
          </p:cNvPr>
          <p:cNvSpPr txBox="1"/>
          <p:nvPr/>
        </p:nvSpPr>
        <p:spPr>
          <a:xfrm>
            <a:off x="10006519" y="2893907"/>
            <a:ext cx="7451462" cy="6494085"/>
          </a:xfrm>
          <a:prstGeom prst="rect">
            <a:avLst/>
          </a:prstGeom>
          <a:noFill/>
          <a:ln w="50800">
            <a:solidFill>
              <a:schemeClr val="tx1"/>
            </a:solidFill>
          </a:ln>
        </p:spPr>
        <p:txBody>
          <a:bodyPr wrap="square" rtlCol="0">
            <a:spAutoFit/>
          </a:bodyPr>
          <a:lstStyle/>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it-IT" sz="3200" dirty="0"/>
          </a:p>
          <a:p>
            <a:endParaRPr lang="it-IT" sz="3200" dirty="0"/>
          </a:p>
        </p:txBody>
      </p:sp>
      <p:pic>
        <p:nvPicPr>
          <p:cNvPr id="2" name="Immagine 1">
            <a:extLst>
              <a:ext uri="{FF2B5EF4-FFF2-40B4-BE49-F238E27FC236}">
                <a16:creationId xmlns:a16="http://schemas.microsoft.com/office/drawing/2014/main" id="{FBFB93C7-8C8E-4725-A15E-1489CF1A7FF3}"/>
              </a:ext>
            </a:extLst>
          </p:cNvPr>
          <p:cNvPicPr>
            <a:picLocks noChangeAspect="1"/>
          </p:cNvPicPr>
          <p:nvPr/>
        </p:nvPicPr>
        <p:blipFill>
          <a:blip r:embed="rId3"/>
          <a:stretch>
            <a:fillRect/>
          </a:stretch>
        </p:blipFill>
        <p:spPr>
          <a:xfrm>
            <a:off x="13215669" y="110767"/>
            <a:ext cx="4276826" cy="1890401"/>
          </a:xfrm>
          <a:prstGeom prst="rect">
            <a:avLst/>
          </a:prstGeom>
        </p:spPr>
      </p:pic>
      <p:grpSp>
        <p:nvGrpSpPr>
          <p:cNvPr id="36" name="Gruppo 35">
            <a:extLst>
              <a:ext uri="{FF2B5EF4-FFF2-40B4-BE49-F238E27FC236}">
                <a16:creationId xmlns:a16="http://schemas.microsoft.com/office/drawing/2014/main" id="{00000000-0008-0000-0700-000006000000}"/>
              </a:ext>
            </a:extLst>
          </p:cNvPr>
          <p:cNvGrpSpPr/>
          <p:nvPr/>
        </p:nvGrpSpPr>
        <p:grpSpPr>
          <a:xfrm>
            <a:off x="10329967" y="3533879"/>
            <a:ext cx="6900961" cy="2306858"/>
            <a:chOff x="1678516" y="-359"/>
            <a:chExt cx="11838514" cy="1635244"/>
          </a:xfrm>
        </p:grpSpPr>
        <p:cxnSp>
          <p:nvCxnSpPr>
            <p:cNvPr id="40" name="Connettore a gomito 39">
              <a:extLst>
                <a:ext uri="{FF2B5EF4-FFF2-40B4-BE49-F238E27FC236}">
                  <a16:creationId xmlns:a16="http://schemas.microsoft.com/office/drawing/2014/main" id="{00000000-0008-0000-0700-000007000000}"/>
                </a:ext>
              </a:extLst>
            </p:cNvPr>
            <p:cNvCxnSpPr>
              <a:stCxn id="52" idx="3"/>
              <a:endCxn id="57" idx="1"/>
            </p:cNvCxnSpPr>
            <p:nvPr/>
          </p:nvCxnSpPr>
          <p:spPr>
            <a:xfrm flipV="1">
              <a:off x="3394429" y="328131"/>
              <a:ext cx="731700" cy="459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ttore a gomito 40">
              <a:extLst>
                <a:ext uri="{FF2B5EF4-FFF2-40B4-BE49-F238E27FC236}">
                  <a16:creationId xmlns:a16="http://schemas.microsoft.com/office/drawing/2014/main" id="{00000000-0008-0000-0700-000009000000}"/>
                </a:ext>
              </a:extLst>
            </p:cNvPr>
            <p:cNvCxnSpPr>
              <a:stCxn id="57" idx="3"/>
              <a:endCxn id="58" idx="1"/>
            </p:cNvCxnSpPr>
            <p:nvPr/>
          </p:nvCxnSpPr>
          <p:spPr>
            <a:xfrm>
              <a:off x="5842042" y="328131"/>
              <a:ext cx="598779" cy="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ttore a gomito 41">
              <a:extLst>
                <a:ext uri="{FF2B5EF4-FFF2-40B4-BE49-F238E27FC236}">
                  <a16:creationId xmlns:a16="http://schemas.microsoft.com/office/drawing/2014/main" id="{00000000-0008-0000-0700-00000A000000}"/>
                </a:ext>
              </a:extLst>
            </p:cNvPr>
            <p:cNvCxnSpPr>
              <a:cxnSpLocks/>
              <a:stCxn id="57" idx="2"/>
              <a:endCxn id="62" idx="1"/>
            </p:cNvCxnSpPr>
            <p:nvPr/>
          </p:nvCxnSpPr>
          <p:spPr>
            <a:xfrm rot="16200000" flipH="1">
              <a:off x="7848294" y="-2237447"/>
              <a:ext cx="679628" cy="640804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ttore a gomito 42">
              <a:extLst>
                <a:ext uri="{FF2B5EF4-FFF2-40B4-BE49-F238E27FC236}">
                  <a16:creationId xmlns:a16="http://schemas.microsoft.com/office/drawing/2014/main" id="{00000000-0008-0000-0700-000012000000}"/>
                </a:ext>
              </a:extLst>
            </p:cNvPr>
            <p:cNvCxnSpPr>
              <a:cxnSpLocks/>
              <a:stCxn id="58" idx="3"/>
              <a:endCxn id="60" idx="1"/>
            </p:cNvCxnSpPr>
            <p:nvPr/>
          </p:nvCxnSpPr>
          <p:spPr>
            <a:xfrm>
              <a:off x="8734200" y="328136"/>
              <a:ext cx="801291" cy="36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7" name="Gruppo 46">
              <a:extLst>
                <a:ext uri="{FF2B5EF4-FFF2-40B4-BE49-F238E27FC236}">
                  <a16:creationId xmlns:a16="http://schemas.microsoft.com/office/drawing/2014/main" id="{00000000-0008-0000-0700-00001A000000}"/>
                </a:ext>
              </a:extLst>
            </p:cNvPr>
            <p:cNvGrpSpPr/>
            <p:nvPr/>
          </p:nvGrpSpPr>
          <p:grpSpPr>
            <a:xfrm>
              <a:off x="1678516" y="-359"/>
              <a:ext cx="11838514" cy="1635244"/>
              <a:chOff x="1678516" y="-359"/>
              <a:chExt cx="11838514" cy="1635244"/>
            </a:xfrm>
          </p:grpSpPr>
          <p:sp>
            <p:nvSpPr>
              <p:cNvPr id="52" name="Rettangolo 51">
                <a:extLst>
                  <a:ext uri="{FF2B5EF4-FFF2-40B4-BE49-F238E27FC236}">
                    <a16:creationId xmlns:a16="http://schemas.microsoft.com/office/drawing/2014/main" id="{00000000-0008-0000-0700-000020000000}"/>
                  </a:ext>
                </a:extLst>
              </p:cNvPr>
              <p:cNvSpPr/>
              <p:nvPr/>
            </p:nvSpPr>
            <p:spPr>
              <a:xfrm>
                <a:off x="1678516" y="108361"/>
                <a:ext cx="1715913" cy="4487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Rainwater</a:t>
                </a:r>
              </a:p>
            </p:txBody>
          </p:sp>
          <p:sp>
            <p:nvSpPr>
              <p:cNvPr id="57" name="Rettangolo 56">
                <a:extLst>
                  <a:ext uri="{FF2B5EF4-FFF2-40B4-BE49-F238E27FC236}">
                    <a16:creationId xmlns:a16="http://schemas.microsoft.com/office/drawing/2014/main" id="{00000000-0008-0000-0700-000021000000}"/>
                  </a:ext>
                </a:extLst>
              </p:cNvPr>
              <p:cNvSpPr/>
              <p:nvPr/>
            </p:nvSpPr>
            <p:spPr>
              <a:xfrm>
                <a:off x="4126129" y="29500"/>
                <a:ext cx="1715913" cy="5972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Rainwater storage tank</a:t>
                </a:r>
              </a:p>
            </p:txBody>
          </p:sp>
          <p:sp>
            <p:nvSpPr>
              <p:cNvPr id="58" name="Rettangolo 57">
                <a:extLst>
                  <a:ext uri="{FF2B5EF4-FFF2-40B4-BE49-F238E27FC236}">
                    <a16:creationId xmlns:a16="http://schemas.microsoft.com/office/drawing/2014/main" id="{00000000-0008-0000-0700-000028000000}"/>
                  </a:ext>
                </a:extLst>
              </p:cNvPr>
              <p:cNvSpPr/>
              <p:nvPr/>
            </p:nvSpPr>
            <p:spPr>
              <a:xfrm>
                <a:off x="6440821" y="-359"/>
                <a:ext cx="2293379"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a:t>Slow Sand </a:t>
                </a:r>
                <a:r>
                  <a:rPr lang="it-IT" sz="1400" dirty="0" err="1"/>
                  <a:t>Filtration</a:t>
                </a:r>
                <a:endParaRPr lang="it-IT" sz="1400" dirty="0"/>
              </a:p>
            </p:txBody>
          </p:sp>
          <p:sp>
            <p:nvSpPr>
              <p:cNvPr id="60" name="Rettangolo 59">
                <a:extLst>
                  <a:ext uri="{FF2B5EF4-FFF2-40B4-BE49-F238E27FC236}">
                    <a16:creationId xmlns:a16="http://schemas.microsoft.com/office/drawing/2014/main" id="{00000000-0008-0000-0700-00002A000000}"/>
                  </a:ext>
                </a:extLst>
              </p:cNvPr>
              <p:cNvSpPr/>
              <p:nvPr/>
            </p:nvSpPr>
            <p:spPr>
              <a:xfrm>
                <a:off x="9535491" y="2"/>
                <a:ext cx="1566410"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Storage Tank</a:t>
                </a:r>
              </a:p>
            </p:txBody>
          </p:sp>
          <p:sp>
            <p:nvSpPr>
              <p:cNvPr id="61" name="Rettangolo 60">
                <a:extLst>
                  <a:ext uri="{FF2B5EF4-FFF2-40B4-BE49-F238E27FC236}">
                    <a16:creationId xmlns:a16="http://schemas.microsoft.com/office/drawing/2014/main" id="{00000000-0008-0000-0700-000031000000}"/>
                  </a:ext>
                </a:extLst>
              </p:cNvPr>
              <p:cNvSpPr/>
              <p:nvPr/>
            </p:nvSpPr>
            <p:spPr>
              <a:xfrm>
                <a:off x="11792635" y="0"/>
                <a:ext cx="1724395" cy="65699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a:t>Drinking water</a:t>
                </a:r>
              </a:p>
            </p:txBody>
          </p:sp>
          <p:sp>
            <p:nvSpPr>
              <p:cNvPr id="62" name="Rettangolo 61">
                <a:extLst>
                  <a:ext uri="{FF2B5EF4-FFF2-40B4-BE49-F238E27FC236}">
                    <a16:creationId xmlns:a16="http://schemas.microsoft.com/office/drawing/2014/main" id="{00000000-0008-0000-0700-000032000000}"/>
                  </a:ext>
                </a:extLst>
              </p:cNvPr>
              <p:cNvSpPr/>
              <p:nvPr/>
            </p:nvSpPr>
            <p:spPr>
              <a:xfrm>
                <a:off x="11392130" y="977896"/>
                <a:ext cx="2112202" cy="65698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Water for</a:t>
                </a:r>
                <a:r>
                  <a:rPr lang="it-IT" sz="1400" baseline="0"/>
                  <a:t> Domestic non potable uses</a:t>
                </a:r>
                <a:endParaRPr lang="it-IT" sz="1400"/>
              </a:p>
            </p:txBody>
          </p:sp>
        </p:grpSp>
        <p:cxnSp>
          <p:nvCxnSpPr>
            <p:cNvPr id="48" name="Connettore a gomito 47">
              <a:extLst>
                <a:ext uri="{FF2B5EF4-FFF2-40B4-BE49-F238E27FC236}">
                  <a16:creationId xmlns:a16="http://schemas.microsoft.com/office/drawing/2014/main" id="{00000000-0008-0000-0700-00001D000000}"/>
                </a:ext>
              </a:extLst>
            </p:cNvPr>
            <p:cNvCxnSpPr>
              <a:cxnSpLocks/>
              <a:stCxn id="60" idx="3"/>
              <a:endCxn id="61" idx="1"/>
            </p:cNvCxnSpPr>
            <p:nvPr/>
          </p:nvCxnSpPr>
          <p:spPr>
            <a:xfrm flipV="1">
              <a:off x="11101901" y="328495"/>
              <a:ext cx="690734" cy="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63" name="Gruppo 62">
            <a:extLst>
              <a:ext uri="{FF2B5EF4-FFF2-40B4-BE49-F238E27FC236}">
                <a16:creationId xmlns:a16="http://schemas.microsoft.com/office/drawing/2014/main" id="{00000000-0008-0000-0700-00009D000000}"/>
              </a:ext>
            </a:extLst>
          </p:cNvPr>
          <p:cNvGrpSpPr/>
          <p:nvPr/>
        </p:nvGrpSpPr>
        <p:grpSpPr>
          <a:xfrm>
            <a:off x="10324659" y="6375830"/>
            <a:ext cx="6923190" cy="2706056"/>
            <a:chOff x="1475731" y="-2247"/>
            <a:chExt cx="11751928" cy="2706056"/>
          </a:xfrm>
        </p:grpSpPr>
        <p:grpSp>
          <p:nvGrpSpPr>
            <p:cNvPr id="64" name="Gruppo 63">
              <a:extLst>
                <a:ext uri="{FF2B5EF4-FFF2-40B4-BE49-F238E27FC236}">
                  <a16:creationId xmlns:a16="http://schemas.microsoft.com/office/drawing/2014/main" id="{00000000-0008-0000-0700-000077000000}"/>
                </a:ext>
              </a:extLst>
            </p:cNvPr>
            <p:cNvGrpSpPr/>
            <p:nvPr/>
          </p:nvGrpSpPr>
          <p:grpSpPr>
            <a:xfrm>
              <a:off x="1475731" y="-2247"/>
              <a:ext cx="11751928" cy="1459992"/>
              <a:chOff x="1475731" y="-2247"/>
              <a:chExt cx="11751928" cy="1459992"/>
            </a:xfrm>
          </p:grpSpPr>
          <p:cxnSp>
            <p:nvCxnSpPr>
              <p:cNvPr id="71" name="Connettore a gomito 70">
                <a:extLst>
                  <a:ext uri="{FF2B5EF4-FFF2-40B4-BE49-F238E27FC236}">
                    <a16:creationId xmlns:a16="http://schemas.microsoft.com/office/drawing/2014/main" id="{00000000-0008-0000-0700-000078000000}"/>
                  </a:ext>
                </a:extLst>
              </p:cNvPr>
              <p:cNvCxnSpPr>
                <a:cxnSpLocks/>
                <a:stCxn id="77" idx="3"/>
                <a:endCxn id="78" idx="1"/>
              </p:cNvCxnSpPr>
              <p:nvPr/>
            </p:nvCxnSpPr>
            <p:spPr>
              <a:xfrm flipV="1">
                <a:off x="3191646" y="326244"/>
                <a:ext cx="449966"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ttore a gomito 71">
                <a:extLst>
                  <a:ext uri="{FF2B5EF4-FFF2-40B4-BE49-F238E27FC236}">
                    <a16:creationId xmlns:a16="http://schemas.microsoft.com/office/drawing/2014/main" id="{00000000-0008-0000-0700-000079000000}"/>
                  </a:ext>
                </a:extLst>
              </p:cNvPr>
              <p:cNvCxnSpPr>
                <a:stCxn id="78" idx="3"/>
                <a:endCxn id="79" idx="1"/>
              </p:cNvCxnSpPr>
              <p:nvPr/>
            </p:nvCxnSpPr>
            <p:spPr>
              <a:xfrm>
                <a:off x="5357526" y="326244"/>
                <a:ext cx="511542" cy="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ttore a gomito 72">
                <a:extLst>
                  <a:ext uri="{FF2B5EF4-FFF2-40B4-BE49-F238E27FC236}">
                    <a16:creationId xmlns:a16="http://schemas.microsoft.com/office/drawing/2014/main" id="{00000000-0008-0000-0700-00007A000000}"/>
                  </a:ext>
                </a:extLst>
              </p:cNvPr>
              <p:cNvCxnSpPr>
                <a:cxnSpLocks/>
                <a:stCxn id="82" idx="3"/>
                <a:endCxn id="80" idx="2"/>
              </p:cNvCxnSpPr>
              <p:nvPr/>
            </p:nvCxnSpPr>
            <p:spPr>
              <a:xfrm flipV="1">
                <a:off x="3262946" y="656994"/>
                <a:ext cx="5946832" cy="47225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ttore a gomito 73">
                <a:extLst>
                  <a:ext uri="{FF2B5EF4-FFF2-40B4-BE49-F238E27FC236}">
                    <a16:creationId xmlns:a16="http://schemas.microsoft.com/office/drawing/2014/main" id="{00000000-0008-0000-0700-00007B000000}"/>
                  </a:ext>
                </a:extLst>
              </p:cNvPr>
              <p:cNvCxnSpPr>
                <a:stCxn id="79" idx="3"/>
                <a:endCxn id="80" idx="1"/>
              </p:cNvCxnSpPr>
              <p:nvPr/>
            </p:nvCxnSpPr>
            <p:spPr>
              <a:xfrm>
                <a:off x="7592119" y="326248"/>
                <a:ext cx="470969" cy="225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5" name="Gruppo 74">
                <a:extLst>
                  <a:ext uri="{FF2B5EF4-FFF2-40B4-BE49-F238E27FC236}">
                    <a16:creationId xmlns:a16="http://schemas.microsoft.com/office/drawing/2014/main" id="{00000000-0008-0000-0700-00007D000000}"/>
                  </a:ext>
                </a:extLst>
              </p:cNvPr>
              <p:cNvGrpSpPr/>
              <p:nvPr/>
            </p:nvGrpSpPr>
            <p:grpSpPr>
              <a:xfrm>
                <a:off x="1475731" y="-2247"/>
                <a:ext cx="11751928" cy="1459992"/>
                <a:chOff x="1475731" y="-2247"/>
                <a:chExt cx="11751928" cy="1459992"/>
              </a:xfrm>
            </p:grpSpPr>
            <p:sp>
              <p:nvSpPr>
                <p:cNvPr id="77" name="Rettangolo 76">
                  <a:extLst>
                    <a:ext uri="{FF2B5EF4-FFF2-40B4-BE49-F238E27FC236}">
                      <a16:creationId xmlns:a16="http://schemas.microsoft.com/office/drawing/2014/main" id="{00000000-0008-0000-0700-00007F000000}"/>
                    </a:ext>
                  </a:extLst>
                </p:cNvPr>
                <p:cNvSpPr/>
                <p:nvPr/>
              </p:nvSpPr>
              <p:spPr>
                <a:xfrm>
                  <a:off x="1475731" y="54760"/>
                  <a:ext cx="1715916" cy="54297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a:t>Surface runoff</a:t>
                  </a:r>
                </a:p>
              </p:txBody>
            </p:sp>
            <p:sp>
              <p:nvSpPr>
                <p:cNvPr id="78" name="Rettangolo 77">
                  <a:extLst>
                    <a:ext uri="{FF2B5EF4-FFF2-40B4-BE49-F238E27FC236}">
                      <a16:creationId xmlns:a16="http://schemas.microsoft.com/office/drawing/2014/main" id="{00000000-0008-0000-0700-000080000000}"/>
                    </a:ext>
                  </a:extLst>
                </p:cNvPr>
                <p:cNvSpPr/>
                <p:nvPr/>
              </p:nvSpPr>
              <p:spPr>
                <a:xfrm>
                  <a:off x="3641612" y="54761"/>
                  <a:ext cx="1715914" cy="54296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storage tank</a:t>
                  </a:r>
                </a:p>
              </p:txBody>
            </p:sp>
            <p:sp>
              <p:nvSpPr>
                <p:cNvPr id="79" name="Rettangolo 78">
                  <a:extLst>
                    <a:ext uri="{FF2B5EF4-FFF2-40B4-BE49-F238E27FC236}">
                      <a16:creationId xmlns:a16="http://schemas.microsoft.com/office/drawing/2014/main" id="{00000000-0008-0000-0700-000081000000}"/>
                    </a:ext>
                  </a:extLst>
                </p:cNvPr>
                <p:cNvSpPr/>
                <p:nvPr/>
              </p:nvSpPr>
              <p:spPr>
                <a:xfrm>
                  <a:off x="5869067" y="-2247"/>
                  <a:ext cx="1723052"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Filtration</a:t>
                  </a:r>
                </a:p>
              </p:txBody>
            </p:sp>
            <p:sp>
              <p:nvSpPr>
                <p:cNvPr id="80" name="Rettangolo 79">
                  <a:extLst>
                    <a:ext uri="{FF2B5EF4-FFF2-40B4-BE49-F238E27FC236}">
                      <a16:creationId xmlns:a16="http://schemas.microsoft.com/office/drawing/2014/main" id="{00000000-0008-0000-0700-000082000000}"/>
                    </a:ext>
                  </a:extLst>
                </p:cNvPr>
                <p:cNvSpPr/>
                <p:nvPr/>
              </p:nvSpPr>
              <p:spPr>
                <a:xfrm>
                  <a:off x="8063087" y="4"/>
                  <a:ext cx="2293381" cy="6569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dirty="0" err="1"/>
                    <a:t>Aquifer</a:t>
                  </a:r>
                  <a:r>
                    <a:rPr lang="it-IT" sz="1400" baseline="0" dirty="0"/>
                    <a:t> </a:t>
                  </a:r>
                  <a:r>
                    <a:rPr lang="it-IT" sz="1400" baseline="0" dirty="0" err="1"/>
                    <a:t>Recharge</a:t>
                  </a:r>
                  <a:endParaRPr lang="it-IT" sz="1400" dirty="0"/>
                </a:p>
              </p:txBody>
            </p:sp>
            <p:sp>
              <p:nvSpPr>
                <p:cNvPr id="81" name="Rettangolo 80">
                  <a:extLst>
                    <a:ext uri="{FF2B5EF4-FFF2-40B4-BE49-F238E27FC236}">
                      <a16:creationId xmlns:a16="http://schemas.microsoft.com/office/drawing/2014/main" id="{00000000-0008-0000-0700-000084000000}"/>
                    </a:ext>
                  </a:extLst>
                </p:cNvPr>
                <p:cNvSpPr/>
                <p:nvPr/>
              </p:nvSpPr>
              <p:spPr>
                <a:xfrm>
                  <a:off x="10934278" y="0"/>
                  <a:ext cx="2293381" cy="65699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a:t>Water for </a:t>
                  </a:r>
                  <a:r>
                    <a:rPr lang="it-IT" sz="1400" dirty="0" err="1"/>
                    <a:t>irrigation</a:t>
                  </a:r>
                  <a:endParaRPr lang="it-IT" sz="1400" dirty="0"/>
                </a:p>
              </p:txBody>
            </p:sp>
            <p:sp>
              <p:nvSpPr>
                <p:cNvPr id="82" name="Rettangolo 81">
                  <a:extLst>
                    <a:ext uri="{FF2B5EF4-FFF2-40B4-BE49-F238E27FC236}">
                      <a16:creationId xmlns:a16="http://schemas.microsoft.com/office/drawing/2014/main" id="{00000000-0008-0000-0700-000085000000}"/>
                    </a:ext>
                  </a:extLst>
                </p:cNvPr>
                <p:cNvSpPr/>
                <p:nvPr/>
              </p:nvSpPr>
              <p:spPr>
                <a:xfrm>
                  <a:off x="1539894" y="800756"/>
                  <a:ext cx="1723052"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Rainwater</a:t>
                  </a:r>
                  <a:r>
                    <a:rPr lang="it-IT" sz="1400" baseline="0"/>
                    <a:t> Infiltration</a:t>
                  </a:r>
                  <a:endParaRPr lang="it-IT" sz="1400"/>
                </a:p>
              </p:txBody>
            </p:sp>
          </p:grpSp>
          <p:cxnSp>
            <p:nvCxnSpPr>
              <p:cNvPr id="76" name="Connettore a gomito 75">
                <a:extLst>
                  <a:ext uri="{FF2B5EF4-FFF2-40B4-BE49-F238E27FC236}">
                    <a16:creationId xmlns:a16="http://schemas.microsoft.com/office/drawing/2014/main" id="{00000000-0008-0000-0700-00007E000000}"/>
                  </a:ext>
                </a:extLst>
              </p:cNvPr>
              <p:cNvCxnSpPr>
                <a:cxnSpLocks/>
                <a:stCxn id="80" idx="3"/>
                <a:endCxn id="81" idx="1"/>
              </p:cNvCxnSpPr>
              <p:nvPr/>
            </p:nvCxnSpPr>
            <p:spPr>
              <a:xfrm flipV="1">
                <a:off x="10356468" y="328495"/>
                <a:ext cx="577811" cy="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65" name="Connettore a gomito 64">
              <a:extLst>
                <a:ext uri="{FF2B5EF4-FFF2-40B4-BE49-F238E27FC236}">
                  <a16:creationId xmlns:a16="http://schemas.microsoft.com/office/drawing/2014/main" id="{00000000-0008-0000-0700-00008D000000}"/>
                </a:ext>
              </a:extLst>
            </p:cNvPr>
            <p:cNvCxnSpPr>
              <a:cxnSpLocks/>
              <a:stCxn id="81" idx="2"/>
              <a:endCxn id="66" idx="0"/>
            </p:cNvCxnSpPr>
            <p:nvPr/>
          </p:nvCxnSpPr>
          <p:spPr>
            <a:xfrm rot="5400000">
              <a:off x="11718894" y="1019066"/>
              <a:ext cx="724152" cy="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Rettangolo 65">
              <a:extLst>
                <a:ext uri="{FF2B5EF4-FFF2-40B4-BE49-F238E27FC236}">
                  <a16:creationId xmlns:a16="http://schemas.microsoft.com/office/drawing/2014/main" id="{00000000-0008-0000-0700-000090000000}"/>
                </a:ext>
              </a:extLst>
            </p:cNvPr>
            <p:cNvSpPr/>
            <p:nvPr/>
          </p:nvSpPr>
          <p:spPr>
            <a:xfrm>
              <a:off x="10934277" y="1381142"/>
              <a:ext cx="2293381" cy="56922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a:t>Crop/Plant species</a:t>
              </a:r>
            </a:p>
          </p:txBody>
        </p:sp>
        <p:sp>
          <p:nvSpPr>
            <p:cNvPr id="67" name="Rettangolo 66">
              <a:extLst>
                <a:ext uri="{FF2B5EF4-FFF2-40B4-BE49-F238E27FC236}">
                  <a16:creationId xmlns:a16="http://schemas.microsoft.com/office/drawing/2014/main" id="{00000000-0008-0000-0700-000093000000}"/>
                </a:ext>
              </a:extLst>
            </p:cNvPr>
            <p:cNvSpPr/>
            <p:nvPr/>
          </p:nvSpPr>
          <p:spPr>
            <a:xfrm>
              <a:off x="6075377" y="1381143"/>
              <a:ext cx="2293381" cy="56922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400"/>
                <a:t>Essential Oil Distillation</a:t>
              </a:r>
            </a:p>
          </p:txBody>
        </p:sp>
        <p:cxnSp>
          <p:nvCxnSpPr>
            <p:cNvPr id="68" name="Connettore a gomito 67">
              <a:extLst>
                <a:ext uri="{FF2B5EF4-FFF2-40B4-BE49-F238E27FC236}">
                  <a16:creationId xmlns:a16="http://schemas.microsoft.com/office/drawing/2014/main" id="{00000000-0008-0000-0700-000094000000}"/>
                </a:ext>
              </a:extLst>
            </p:cNvPr>
            <p:cNvCxnSpPr>
              <a:cxnSpLocks/>
              <a:stCxn id="66" idx="1"/>
              <a:endCxn id="67" idx="3"/>
            </p:cNvCxnSpPr>
            <p:nvPr/>
          </p:nvCxnSpPr>
          <p:spPr>
            <a:xfrm rot="10800000" flipV="1">
              <a:off x="8368759" y="1665752"/>
              <a:ext cx="2565519"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Rettangolo 68">
              <a:extLst>
                <a:ext uri="{FF2B5EF4-FFF2-40B4-BE49-F238E27FC236}">
                  <a16:creationId xmlns:a16="http://schemas.microsoft.com/office/drawing/2014/main" id="{00000000-0008-0000-0700-000097000000}"/>
                </a:ext>
              </a:extLst>
            </p:cNvPr>
            <p:cNvSpPr/>
            <p:nvPr/>
          </p:nvSpPr>
          <p:spPr>
            <a:xfrm>
              <a:off x="10934277" y="2134588"/>
              <a:ext cx="2293381" cy="569221"/>
            </a:xfrm>
            <a:prstGeom prst="rect">
              <a:avLst/>
            </a:prstGeom>
            <a:solidFill>
              <a:srgbClr val="7030A0"/>
            </a:solidFill>
            <a:ln>
              <a:solidFill>
                <a:srgbClr val="400064"/>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400" dirty="0" err="1"/>
                <a:t>Essential</a:t>
              </a:r>
              <a:r>
                <a:rPr lang="it-IT" sz="1400" dirty="0"/>
                <a:t> Oil</a:t>
              </a:r>
            </a:p>
          </p:txBody>
        </p:sp>
        <p:cxnSp>
          <p:nvCxnSpPr>
            <p:cNvPr id="70" name="Connettore a gomito 69">
              <a:extLst>
                <a:ext uri="{FF2B5EF4-FFF2-40B4-BE49-F238E27FC236}">
                  <a16:creationId xmlns:a16="http://schemas.microsoft.com/office/drawing/2014/main" id="{00000000-0008-0000-0700-000098000000}"/>
                </a:ext>
              </a:extLst>
            </p:cNvPr>
            <p:cNvCxnSpPr>
              <a:cxnSpLocks/>
              <a:stCxn id="67" idx="2"/>
              <a:endCxn id="69" idx="1"/>
            </p:cNvCxnSpPr>
            <p:nvPr/>
          </p:nvCxnSpPr>
          <p:spPr>
            <a:xfrm rot="16200000" flipH="1">
              <a:off x="8843755" y="328676"/>
              <a:ext cx="468835" cy="371220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63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A8BD80C9-BD62-45AA-8893-E503A0555ED3}"/>
              </a:ext>
            </a:extLst>
          </p:cNvPr>
          <p:cNvSpPr/>
          <p:nvPr/>
        </p:nvSpPr>
        <p:spPr>
          <a:xfrm>
            <a:off x="362751" y="2237816"/>
            <a:ext cx="9029763" cy="4892621"/>
          </a:xfrm>
          <a:prstGeom prst="rect">
            <a:avLst/>
          </a:prstGeom>
          <a:ln w="50800">
            <a:solidFill>
              <a:schemeClr val="tx1"/>
            </a:solidFill>
          </a:ln>
        </p:spPr>
        <p:txBody>
          <a:bodyPr wrap="square">
            <a:spAutoFit/>
          </a:bodyPr>
          <a:lstStyle/>
          <a:p>
            <a:pPr>
              <a:lnSpc>
                <a:spcPct val="115000"/>
              </a:lnSpc>
              <a:spcAft>
                <a:spcPts val="1000"/>
              </a:spcAft>
            </a:pPr>
            <a:r>
              <a:rPr lang="en-US" sz="2400" b="1" dirty="0">
                <a:latin typeface="Calibri" panose="020F0502020204030204" pitchFamily="34" charset="0"/>
                <a:ea typeface="Calibri" panose="020F0502020204030204" pitchFamily="34" charset="0"/>
                <a:cs typeface="Times New Roman" panose="02020603050405020304" pitchFamily="18" charset="0"/>
              </a:rPr>
              <a:t>Technical Specifications for Average Rainfall of 319 mm/year</a:t>
            </a:r>
          </a:p>
          <a:p>
            <a:pPr>
              <a:lnSpc>
                <a:spcPct val="115000"/>
              </a:lnSpc>
            </a:pPr>
            <a:r>
              <a:rPr lang="en-US" sz="2400" b="1" dirty="0">
                <a:latin typeface="Calibri" panose="020F0502020204030204" pitchFamily="34" charset="0"/>
                <a:cs typeface="Times New Roman" panose="02020603050405020304" pitchFamily="18" charset="0"/>
              </a:rPr>
              <a:t>Rainwater Collection Systems</a:t>
            </a:r>
          </a:p>
          <a:p>
            <a:pPr>
              <a:lnSpc>
                <a:spcPct val="115000"/>
              </a:lnSpc>
            </a:pPr>
            <a:r>
              <a:rPr lang="en-US" sz="2400" dirty="0">
                <a:latin typeface="Calibri" panose="020F0502020204030204" pitchFamily="34" charset="0"/>
                <a:cs typeface="Times New Roman" panose="02020603050405020304" pitchFamily="18" charset="0"/>
              </a:rPr>
              <a:t>Roof Rainwater Collection Area = 438 m2</a:t>
            </a:r>
          </a:p>
          <a:p>
            <a:pPr>
              <a:lnSpc>
                <a:spcPct val="115000"/>
              </a:lnSpc>
            </a:pPr>
            <a:r>
              <a:rPr lang="en-US" sz="2400" dirty="0">
                <a:latin typeface="Calibri" panose="020F0502020204030204" pitchFamily="34" charset="0"/>
                <a:cs typeface="Times New Roman" panose="02020603050405020304" pitchFamily="18" charset="0"/>
              </a:rPr>
              <a:t>Total  Rainwater Harvesting Capacity = 126 m3/year</a:t>
            </a:r>
          </a:p>
          <a:p>
            <a:pPr>
              <a:lnSpc>
                <a:spcPct val="115000"/>
              </a:lnSpc>
            </a:pPr>
            <a:r>
              <a:rPr lang="en-GB" sz="2400" dirty="0">
                <a:latin typeface="Calibri" panose="020F0502020204030204" pitchFamily="34" charset="0"/>
                <a:ea typeface="Calibri" panose="020F0502020204030204" pitchFamily="34" charset="0"/>
                <a:cs typeface="Times New Roman" panose="02020603050405020304" pitchFamily="18" charset="0"/>
              </a:rPr>
              <a:t>Surface Runoff Area = 350 m2</a:t>
            </a:r>
          </a:p>
          <a:p>
            <a:pPr>
              <a:lnSpc>
                <a:spcPct val="115000"/>
              </a:lnSpc>
            </a:pPr>
            <a:r>
              <a:rPr lang="en-US" sz="2400" dirty="0">
                <a:latin typeface="Calibri" panose="020F0502020204030204" pitchFamily="34" charset="0"/>
                <a:cs typeface="Times New Roman" panose="02020603050405020304" pitchFamily="18" charset="0"/>
              </a:rPr>
              <a:t>Total  Surface Runoff  Water Harvesting Capacity = 133 m3/year</a:t>
            </a:r>
          </a:p>
          <a:p>
            <a:pPr>
              <a:lnSpc>
                <a:spcPct val="115000"/>
              </a:lnSpc>
            </a:pPr>
            <a:r>
              <a:rPr lang="it-IT" sz="2400" b="1" dirty="0">
                <a:latin typeface="Calibri" panose="020F0502020204030204" pitchFamily="34" charset="0"/>
                <a:ea typeface="Calibri" panose="020F0502020204030204" pitchFamily="34" charset="0"/>
                <a:cs typeface="Times New Roman" panose="02020603050405020304" pitchFamily="18" charset="0"/>
              </a:rPr>
              <a:t>Slow Sand Filter for Potable Water</a:t>
            </a:r>
          </a:p>
          <a:p>
            <a:pPr>
              <a:lnSpc>
                <a:spcPct val="115000"/>
              </a:lnSpc>
            </a:pPr>
            <a:r>
              <a:rPr lang="en-US" sz="2400" dirty="0">
                <a:latin typeface="Calibri" panose="020F0502020204030204" pitchFamily="34" charset="0"/>
                <a:cs typeface="Times New Roman" panose="02020603050405020304" pitchFamily="18" charset="0"/>
              </a:rPr>
              <a:t>Target filtration rate of 0.12 m/h</a:t>
            </a:r>
          </a:p>
          <a:p>
            <a:pPr>
              <a:lnSpc>
                <a:spcPct val="115000"/>
              </a:lnSpc>
            </a:pPr>
            <a:r>
              <a:rPr lang="en-US" sz="2400" dirty="0">
                <a:latin typeface="Calibri" panose="020F0502020204030204" pitchFamily="34" charset="0"/>
                <a:cs typeface="Times New Roman" panose="02020603050405020304" pitchFamily="18" charset="0"/>
              </a:rPr>
              <a:t>Filter Area = 0.2 m2</a:t>
            </a:r>
          </a:p>
          <a:p>
            <a:pPr>
              <a:lnSpc>
                <a:spcPct val="115000"/>
              </a:lnSpc>
            </a:pPr>
            <a:r>
              <a:rPr lang="en-US" sz="2400" dirty="0">
                <a:latin typeface="Calibri" panose="020F0502020204030204" pitchFamily="34" charset="0"/>
                <a:cs typeface="Times New Roman" panose="02020603050405020304" pitchFamily="18" charset="0"/>
              </a:rPr>
              <a:t>Flow rate of Potable Water after Installation: 0.4 L/min</a:t>
            </a:r>
          </a:p>
          <a:p>
            <a:pPr>
              <a:lnSpc>
                <a:spcPct val="115000"/>
              </a:lnSpc>
            </a:pPr>
            <a:r>
              <a:rPr lang="en-US" sz="2400" dirty="0">
                <a:latin typeface="Calibri" panose="020F0502020204030204" pitchFamily="34" charset="0"/>
                <a:cs typeface="Times New Roman" panose="02020603050405020304" pitchFamily="18" charset="0"/>
              </a:rPr>
              <a:t>Volume of Potable Water = 27 m3/year</a:t>
            </a:r>
            <a:endParaRPr lang="en-US" sz="2400" b="1" dirty="0">
              <a:latin typeface="Calibri" panose="020F0502020204030204" pitchFamily="34" charset="0"/>
              <a:cs typeface="Times New Roman" panose="02020603050405020304" pitchFamily="18" charset="0"/>
            </a:endParaRPr>
          </a:p>
        </p:txBody>
      </p:sp>
      <p:pic>
        <p:nvPicPr>
          <p:cNvPr id="7" name="Immagine 6">
            <a:extLst>
              <a:ext uri="{FF2B5EF4-FFF2-40B4-BE49-F238E27FC236}">
                <a16:creationId xmlns:a16="http://schemas.microsoft.com/office/drawing/2014/main" id="{EE2C48E3-09B1-4172-91DA-1FAF4A71B44B}"/>
              </a:ext>
            </a:extLst>
          </p:cNvPr>
          <p:cNvPicPr>
            <a:picLocks noChangeAspect="1"/>
          </p:cNvPicPr>
          <p:nvPr/>
        </p:nvPicPr>
        <p:blipFill>
          <a:blip r:embed="rId2"/>
          <a:stretch>
            <a:fillRect/>
          </a:stretch>
        </p:blipFill>
        <p:spPr>
          <a:xfrm>
            <a:off x="5478938" y="143192"/>
            <a:ext cx="4276826" cy="1890401"/>
          </a:xfrm>
          <a:prstGeom prst="rect">
            <a:avLst/>
          </a:prstGeom>
        </p:spPr>
      </p:pic>
      <p:sp>
        <p:nvSpPr>
          <p:cNvPr id="9" name="Rettangolo 8">
            <a:extLst>
              <a:ext uri="{FF2B5EF4-FFF2-40B4-BE49-F238E27FC236}">
                <a16:creationId xmlns:a16="http://schemas.microsoft.com/office/drawing/2014/main" id="{2F33ECEB-EF2C-4DBC-8C53-B03990F07531}"/>
              </a:ext>
            </a:extLst>
          </p:cNvPr>
          <p:cNvSpPr/>
          <p:nvPr/>
        </p:nvSpPr>
        <p:spPr>
          <a:xfrm>
            <a:off x="362751" y="7589393"/>
            <a:ext cx="9029763" cy="1331390"/>
          </a:xfrm>
          <a:prstGeom prst="rect">
            <a:avLst/>
          </a:prstGeom>
          <a:ln w="57150">
            <a:solidFill>
              <a:schemeClr val="tx1"/>
            </a:solidFill>
          </a:ln>
        </p:spPr>
        <p:txBody>
          <a:bodyPr wrap="square">
            <a:spAutoFit/>
          </a:bodyPr>
          <a:lstStyle/>
          <a:p>
            <a:pPr>
              <a:lnSpc>
                <a:spcPct val="114000"/>
              </a:lnSpc>
            </a:pPr>
            <a:r>
              <a:rPr lang="it-IT" sz="2400" b="1" dirty="0"/>
              <a:t>Agricultural Production</a:t>
            </a:r>
          </a:p>
          <a:p>
            <a:pPr>
              <a:lnSpc>
                <a:spcPct val="114000"/>
              </a:lnSpc>
            </a:pPr>
            <a:r>
              <a:rPr lang="it-IT" sz="2400" dirty="0"/>
              <a:t>Lavender Dried Floral Stems = 280 kg/year</a:t>
            </a:r>
          </a:p>
          <a:p>
            <a:pPr>
              <a:lnSpc>
                <a:spcPct val="114000"/>
              </a:lnSpc>
            </a:pPr>
            <a:r>
              <a:rPr lang="it-IT" sz="2400" dirty="0"/>
              <a:t>Essential oil distillation  = 3,3 l/year</a:t>
            </a:r>
          </a:p>
        </p:txBody>
      </p:sp>
      <p:sp>
        <p:nvSpPr>
          <p:cNvPr id="10" name="Ορθογώνιο 9">
            <a:extLst>
              <a:ext uri="{FF2B5EF4-FFF2-40B4-BE49-F238E27FC236}">
                <a16:creationId xmlns:a16="http://schemas.microsoft.com/office/drawing/2014/main" id="{6BBB6D1B-7E29-4E5B-AB7B-5FAABD502CCC}"/>
              </a:ext>
            </a:extLst>
          </p:cNvPr>
          <p:cNvSpPr/>
          <p:nvPr/>
        </p:nvSpPr>
        <p:spPr>
          <a:xfrm>
            <a:off x="9755764" y="2311601"/>
            <a:ext cx="7686691" cy="6239850"/>
          </a:xfrm>
          <a:prstGeom prst="rect">
            <a:avLst/>
          </a:prstGeom>
          <a:ln w="50800">
            <a:solidFill>
              <a:schemeClr val="tx1"/>
            </a:solidFill>
          </a:ln>
        </p:spPr>
        <p:txBody>
          <a:bodyPr wrap="square">
            <a:spAutoFit/>
          </a:bodyPr>
          <a:lstStyle/>
          <a:p>
            <a:pPr>
              <a:lnSpc>
                <a:spcPct val="115000"/>
              </a:lnSpc>
            </a:pPr>
            <a:r>
              <a:rPr lang="en-US" sz="2400" b="1" dirty="0">
                <a:latin typeface="Calibri" panose="020F0502020204030204" pitchFamily="34" charset="0"/>
                <a:ea typeface="Calibri" panose="020F0502020204030204" pitchFamily="34" charset="0"/>
                <a:cs typeface="Times New Roman" panose="02020603050405020304" pitchFamily="18" charset="0"/>
              </a:rPr>
              <a:t>Benefits</a:t>
            </a:r>
          </a:p>
          <a:p>
            <a:pPr>
              <a:lnSpc>
                <a:spcPct val="115000"/>
              </a:lnSpc>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r>
              <a:rPr lang="en-US" sz="2400" dirty="0"/>
              <a:t>Decentralized solution to increase water supply in drought emergency situations</a:t>
            </a:r>
          </a:p>
          <a:p>
            <a:endParaRPr lang="en-US" sz="2400" dirty="0"/>
          </a:p>
          <a:p>
            <a:r>
              <a:rPr lang="en-US" sz="2400" dirty="0"/>
              <a:t>Water recovery for domestic non potable uses</a:t>
            </a:r>
          </a:p>
          <a:p>
            <a:endParaRPr lang="en-US" sz="2400" dirty="0"/>
          </a:p>
          <a:p>
            <a:r>
              <a:rPr lang="en-US" sz="2400" dirty="0"/>
              <a:t>Production of drinking water &gt; 10 m³ /year</a:t>
            </a:r>
          </a:p>
          <a:p>
            <a:endParaRPr lang="en-US" sz="2400" dirty="0"/>
          </a:p>
          <a:p>
            <a:r>
              <a:rPr lang="en-US" sz="2400" dirty="0"/>
              <a:t>Aquifer recharge to store water and improve the ecological status of groundwater, 200 m³ of stored water/year</a:t>
            </a:r>
          </a:p>
          <a:p>
            <a:endParaRPr lang="en-US" sz="2400" dirty="0"/>
          </a:p>
          <a:p>
            <a:r>
              <a:rPr lang="en-US" sz="2400" dirty="0"/>
              <a:t>Fresh water recovered to irrigate 0.2 ha of crops, corresponding to 1000 kg/year lavender for essential oil production.</a:t>
            </a:r>
          </a:p>
          <a:p>
            <a:pPr>
              <a:lnSpc>
                <a:spcPct val="150000"/>
              </a:lnSpc>
            </a:pPr>
            <a:endParaRPr lang="en-US" sz="2400" dirty="0"/>
          </a:p>
        </p:txBody>
      </p:sp>
    </p:spTree>
    <p:extLst>
      <p:ext uri="{BB962C8B-B14F-4D97-AF65-F5344CB8AC3E}">
        <p14:creationId xmlns:p14="http://schemas.microsoft.com/office/powerpoint/2010/main" val="2687285461"/>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1156</TotalTime>
  <Words>312</Words>
  <Application>Microsoft Office PowerPoint</Application>
  <PresentationFormat>Personalizzato</PresentationFormat>
  <Paragraphs>56</Paragraphs>
  <Slides>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vt:i4>
      </vt:variant>
    </vt:vector>
  </HeadingPairs>
  <TitlesOfParts>
    <vt:vector size="6" baseType="lpstr">
      <vt:lpstr>Arial</vt:lpstr>
      <vt:lpstr>Calibri</vt:lpstr>
      <vt:lpstr>Calibri Light</vt:lpstr>
      <vt:lpstr>Θέμα του Office</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Constantinos Noutsopoulos</dc:creator>
  <cp:lastModifiedBy>Giulia</cp:lastModifiedBy>
  <cp:revision>48</cp:revision>
  <dcterms:created xsi:type="dcterms:W3CDTF">2020-03-18T16:05:43Z</dcterms:created>
  <dcterms:modified xsi:type="dcterms:W3CDTF">2020-04-16T09:50:52Z</dcterms:modified>
</cp:coreProperties>
</file>