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Lst>
  <p:sldSz cx="17610138" cy="9906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p15:clr>
            <a:srgbClr val="A4A3A4"/>
          </p15:clr>
        </p15:guide>
        <p15:guide id="2" pos="554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59" d="100"/>
          <a:sy n="59" d="100"/>
        </p:scale>
        <p:origin x="602" y="31"/>
      </p:cViewPr>
      <p:guideLst>
        <p:guide orient="horz" pos="3120"/>
        <p:guide pos="554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Title 1"/>
          <p:cNvSpPr>
            <a:spLocks noGrp="1"/>
          </p:cNvSpPr>
          <p:nvPr>
            <p:ph type="ctrTitle"/>
          </p:nvPr>
        </p:nvSpPr>
        <p:spPr>
          <a:xfrm>
            <a:off x="2201267" y="1621191"/>
            <a:ext cx="13207604" cy="3448756"/>
          </a:xfrm>
        </p:spPr>
        <p:txBody>
          <a:bodyPr anchor="b"/>
          <a:lstStyle>
            <a:lvl1pPr algn="ctr">
              <a:defRPr sz="8666"/>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2201267" y="5202944"/>
            <a:ext cx="13207604" cy="2391656"/>
          </a:xfrm>
        </p:spPr>
        <p:txBody>
          <a:bodyPr/>
          <a:lstStyle>
            <a:lvl1pPr marL="0" indent="0" algn="ctr">
              <a:buNone/>
              <a:defRPr sz="3467"/>
            </a:lvl1pPr>
            <a:lvl2pPr marL="660380" indent="0" algn="ctr">
              <a:buNone/>
              <a:defRPr sz="2889"/>
            </a:lvl2pPr>
            <a:lvl3pPr marL="1320759" indent="0" algn="ctr">
              <a:buNone/>
              <a:defRPr sz="2600"/>
            </a:lvl3pPr>
            <a:lvl4pPr marL="1981139" indent="0" algn="ctr">
              <a:buNone/>
              <a:defRPr sz="2311"/>
            </a:lvl4pPr>
            <a:lvl5pPr marL="2641519" indent="0" algn="ctr">
              <a:buNone/>
              <a:defRPr sz="2311"/>
            </a:lvl5pPr>
            <a:lvl6pPr marL="3301898" indent="0" algn="ctr">
              <a:buNone/>
              <a:defRPr sz="2311"/>
            </a:lvl6pPr>
            <a:lvl7pPr marL="3962278" indent="0" algn="ctr">
              <a:buNone/>
              <a:defRPr sz="2311"/>
            </a:lvl7pPr>
            <a:lvl8pPr marL="4622658" indent="0" algn="ctr">
              <a:buNone/>
              <a:defRPr sz="2311"/>
            </a:lvl8pPr>
            <a:lvl9pPr marL="5283037" indent="0" algn="ctr">
              <a:buNone/>
              <a:defRPr sz="2311"/>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p:txBody>
          <a:bodyPr/>
          <a:lstStyle/>
          <a:p>
            <a:fld id="{56AACD41-CB85-459B-9DC1-CA3E9875E45E}" type="datetimeFigureOut">
              <a:rPr lang="el-GR" smtClean="0"/>
              <a:pPr/>
              <a:t>16/4/2020</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B6DFEAA-B7F1-4542-9704-2EE7EF8FBC32}" type="slidenum">
              <a:rPr lang="el-GR" smtClean="0"/>
              <a:pPr/>
              <a:t>‹N›</a:t>
            </a:fld>
            <a:endParaRPr lang="el-GR"/>
          </a:p>
        </p:txBody>
      </p:sp>
    </p:spTree>
    <p:extLst>
      <p:ext uri="{BB962C8B-B14F-4D97-AF65-F5344CB8AC3E}">
        <p14:creationId xmlns:p14="http://schemas.microsoft.com/office/powerpoint/2010/main" val="6184158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56AACD41-CB85-459B-9DC1-CA3E9875E45E}" type="datetimeFigureOut">
              <a:rPr lang="el-GR" smtClean="0"/>
              <a:pPr/>
              <a:t>16/4/2020</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B6DFEAA-B7F1-4542-9704-2EE7EF8FBC32}" type="slidenum">
              <a:rPr lang="el-GR" smtClean="0"/>
              <a:pPr/>
              <a:t>‹N›</a:t>
            </a:fld>
            <a:endParaRPr lang="el-GR"/>
          </a:p>
        </p:txBody>
      </p:sp>
    </p:spTree>
    <p:extLst>
      <p:ext uri="{BB962C8B-B14F-4D97-AF65-F5344CB8AC3E}">
        <p14:creationId xmlns:p14="http://schemas.microsoft.com/office/powerpoint/2010/main" val="40872167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2602255" y="527403"/>
            <a:ext cx="3797186" cy="8394877"/>
          </a:xfrm>
        </p:spPr>
        <p:txBody>
          <a:bodyPr vert="eaVert"/>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1210697" y="527403"/>
            <a:ext cx="11171431" cy="8394877"/>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56AACD41-CB85-459B-9DC1-CA3E9875E45E}" type="datetimeFigureOut">
              <a:rPr lang="el-GR" smtClean="0"/>
              <a:pPr/>
              <a:t>16/4/2020</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B6DFEAA-B7F1-4542-9704-2EE7EF8FBC32}" type="slidenum">
              <a:rPr lang="el-GR" smtClean="0"/>
              <a:pPr/>
              <a:t>‹N›</a:t>
            </a:fld>
            <a:endParaRPr lang="el-GR"/>
          </a:p>
        </p:txBody>
      </p:sp>
    </p:spTree>
    <p:extLst>
      <p:ext uri="{BB962C8B-B14F-4D97-AF65-F5344CB8AC3E}">
        <p14:creationId xmlns:p14="http://schemas.microsoft.com/office/powerpoint/2010/main" val="13024946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56AACD41-CB85-459B-9DC1-CA3E9875E45E}" type="datetimeFigureOut">
              <a:rPr lang="el-GR" smtClean="0"/>
              <a:pPr/>
              <a:t>16/4/2020</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B6DFEAA-B7F1-4542-9704-2EE7EF8FBC32}" type="slidenum">
              <a:rPr lang="el-GR" smtClean="0"/>
              <a:pPr/>
              <a:t>‹N›</a:t>
            </a:fld>
            <a:endParaRPr lang="el-GR"/>
          </a:p>
        </p:txBody>
      </p:sp>
    </p:spTree>
    <p:extLst>
      <p:ext uri="{BB962C8B-B14F-4D97-AF65-F5344CB8AC3E}">
        <p14:creationId xmlns:p14="http://schemas.microsoft.com/office/powerpoint/2010/main" val="35395119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1201525" y="2469622"/>
            <a:ext cx="15188744" cy="4120620"/>
          </a:xfrm>
        </p:spPr>
        <p:txBody>
          <a:bodyPr anchor="b"/>
          <a:lstStyle>
            <a:lvl1pPr>
              <a:defRPr sz="8666"/>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201525" y="6629225"/>
            <a:ext cx="15188744" cy="2166937"/>
          </a:xfrm>
        </p:spPr>
        <p:txBody>
          <a:bodyPr/>
          <a:lstStyle>
            <a:lvl1pPr marL="0" indent="0">
              <a:buNone/>
              <a:defRPr sz="3467">
                <a:solidFill>
                  <a:schemeClr val="tx1">
                    <a:tint val="75000"/>
                  </a:schemeClr>
                </a:solidFill>
              </a:defRPr>
            </a:lvl1pPr>
            <a:lvl2pPr marL="660380" indent="0">
              <a:buNone/>
              <a:defRPr sz="2889">
                <a:solidFill>
                  <a:schemeClr val="tx1">
                    <a:tint val="75000"/>
                  </a:schemeClr>
                </a:solidFill>
              </a:defRPr>
            </a:lvl2pPr>
            <a:lvl3pPr marL="1320759" indent="0">
              <a:buNone/>
              <a:defRPr sz="2600">
                <a:solidFill>
                  <a:schemeClr val="tx1">
                    <a:tint val="75000"/>
                  </a:schemeClr>
                </a:solidFill>
              </a:defRPr>
            </a:lvl3pPr>
            <a:lvl4pPr marL="1981139" indent="0">
              <a:buNone/>
              <a:defRPr sz="2311">
                <a:solidFill>
                  <a:schemeClr val="tx1">
                    <a:tint val="75000"/>
                  </a:schemeClr>
                </a:solidFill>
              </a:defRPr>
            </a:lvl4pPr>
            <a:lvl5pPr marL="2641519" indent="0">
              <a:buNone/>
              <a:defRPr sz="2311">
                <a:solidFill>
                  <a:schemeClr val="tx1">
                    <a:tint val="75000"/>
                  </a:schemeClr>
                </a:solidFill>
              </a:defRPr>
            </a:lvl5pPr>
            <a:lvl6pPr marL="3301898" indent="0">
              <a:buNone/>
              <a:defRPr sz="2311">
                <a:solidFill>
                  <a:schemeClr val="tx1">
                    <a:tint val="75000"/>
                  </a:schemeClr>
                </a:solidFill>
              </a:defRPr>
            </a:lvl6pPr>
            <a:lvl7pPr marL="3962278" indent="0">
              <a:buNone/>
              <a:defRPr sz="2311">
                <a:solidFill>
                  <a:schemeClr val="tx1">
                    <a:tint val="75000"/>
                  </a:schemeClr>
                </a:solidFill>
              </a:defRPr>
            </a:lvl7pPr>
            <a:lvl8pPr marL="4622658" indent="0">
              <a:buNone/>
              <a:defRPr sz="2311">
                <a:solidFill>
                  <a:schemeClr val="tx1">
                    <a:tint val="75000"/>
                  </a:schemeClr>
                </a:solidFill>
              </a:defRPr>
            </a:lvl8pPr>
            <a:lvl9pPr marL="5283037" indent="0">
              <a:buNone/>
              <a:defRPr sz="2311">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56AACD41-CB85-459B-9DC1-CA3E9875E45E}" type="datetimeFigureOut">
              <a:rPr lang="el-GR" smtClean="0"/>
              <a:pPr/>
              <a:t>16/4/2020</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B6DFEAA-B7F1-4542-9704-2EE7EF8FBC32}" type="slidenum">
              <a:rPr lang="el-GR" smtClean="0"/>
              <a:pPr/>
              <a:t>‹N›</a:t>
            </a:fld>
            <a:endParaRPr lang="el-GR"/>
          </a:p>
        </p:txBody>
      </p:sp>
    </p:spTree>
    <p:extLst>
      <p:ext uri="{BB962C8B-B14F-4D97-AF65-F5344CB8AC3E}">
        <p14:creationId xmlns:p14="http://schemas.microsoft.com/office/powerpoint/2010/main" val="23161343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p:nvPr>
        </p:nvSpPr>
        <p:spPr>
          <a:xfrm>
            <a:off x="1210697" y="2637014"/>
            <a:ext cx="7484309" cy="6285266"/>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Content Placeholder 3"/>
          <p:cNvSpPr>
            <a:spLocks noGrp="1"/>
          </p:cNvSpPr>
          <p:nvPr>
            <p:ph sz="half" idx="2"/>
          </p:nvPr>
        </p:nvSpPr>
        <p:spPr>
          <a:xfrm>
            <a:off x="8915132" y="2637014"/>
            <a:ext cx="7484309" cy="6285266"/>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Date Placeholder 4"/>
          <p:cNvSpPr>
            <a:spLocks noGrp="1"/>
          </p:cNvSpPr>
          <p:nvPr>
            <p:ph type="dt" sz="half" idx="10"/>
          </p:nvPr>
        </p:nvSpPr>
        <p:spPr/>
        <p:txBody>
          <a:bodyPr/>
          <a:lstStyle/>
          <a:p>
            <a:fld id="{56AACD41-CB85-459B-9DC1-CA3E9875E45E}" type="datetimeFigureOut">
              <a:rPr lang="el-GR" smtClean="0"/>
              <a:pPr/>
              <a:t>16/4/2020</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2B6DFEAA-B7F1-4542-9704-2EE7EF8FBC32}" type="slidenum">
              <a:rPr lang="el-GR" smtClean="0"/>
              <a:pPr/>
              <a:t>‹N›</a:t>
            </a:fld>
            <a:endParaRPr lang="el-GR"/>
          </a:p>
        </p:txBody>
      </p:sp>
    </p:spTree>
    <p:extLst>
      <p:ext uri="{BB962C8B-B14F-4D97-AF65-F5344CB8AC3E}">
        <p14:creationId xmlns:p14="http://schemas.microsoft.com/office/powerpoint/2010/main" val="1148021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a:xfrm>
            <a:off x="1212991" y="527404"/>
            <a:ext cx="15188744" cy="1914702"/>
          </a:xfrm>
        </p:spPr>
        <p:txBody>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212991" y="2428347"/>
            <a:ext cx="7449913" cy="1190095"/>
          </a:xfrm>
        </p:spPr>
        <p:txBody>
          <a:bodyPr anchor="b"/>
          <a:lstStyle>
            <a:lvl1pPr marL="0" indent="0">
              <a:buNone/>
              <a:defRPr sz="3467" b="1"/>
            </a:lvl1pPr>
            <a:lvl2pPr marL="660380" indent="0">
              <a:buNone/>
              <a:defRPr sz="2889" b="1"/>
            </a:lvl2pPr>
            <a:lvl3pPr marL="1320759" indent="0">
              <a:buNone/>
              <a:defRPr sz="2600" b="1"/>
            </a:lvl3pPr>
            <a:lvl4pPr marL="1981139" indent="0">
              <a:buNone/>
              <a:defRPr sz="2311" b="1"/>
            </a:lvl4pPr>
            <a:lvl5pPr marL="2641519" indent="0">
              <a:buNone/>
              <a:defRPr sz="2311" b="1"/>
            </a:lvl5pPr>
            <a:lvl6pPr marL="3301898" indent="0">
              <a:buNone/>
              <a:defRPr sz="2311" b="1"/>
            </a:lvl6pPr>
            <a:lvl7pPr marL="3962278" indent="0">
              <a:buNone/>
              <a:defRPr sz="2311" b="1"/>
            </a:lvl7pPr>
            <a:lvl8pPr marL="4622658" indent="0">
              <a:buNone/>
              <a:defRPr sz="2311" b="1"/>
            </a:lvl8pPr>
            <a:lvl9pPr marL="5283037" indent="0">
              <a:buNone/>
              <a:defRPr sz="2311" b="1"/>
            </a:lvl9pPr>
          </a:lstStyle>
          <a:p>
            <a:pPr lvl="0"/>
            <a:r>
              <a:rPr lang="el-GR"/>
              <a:t>Στυλ κειμένου υποδείγματος</a:t>
            </a:r>
          </a:p>
        </p:txBody>
      </p:sp>
      <p:sp>
        <p:nvSpPr>
          <p:cNvPr id="4" name="Content Placeholder 3"/>
          <p:cNvSpPr>
            <a:spLocks noGrp="1"/>
          </p:cNvSpPr>
          <p:nvPr>
            <p:ph sz="half" idx="2"/>
          </p:nvPr>
        </p:nvSpPr>
        <p:spPr>
          <a:xfrm>
            <a:off x="1212991" y="3618442"/>
            <a:ext cx="7449913" cy="5322183"/>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Text Placeholder 4"/>
          <p:cNvSpPr>
            <a:spLocks noGrp="1"/>
          </p:cNvSpPr>
          <p:nvPr>
            <p:ph type="body" sz="quarter" idx="3"/>
          </p:nvPr>
        </p:nvSpPr>
        <p:spPr>
          <a:xfrm>
            <a:off x="8915133" y="2428347"/>
            <a:ext cx="7486602" cy="1190095"/>
          </a:xfrm>
        </p:spPr>
        <p:txBody>
          <a:bodyPr anchor="b"/>
          <a:lstStyle>
            <a:lvl1pPr marL="0" indent="0">
              <a:buNone/>
              <a:defRPr sz="3467" b="1"/>
            </a:lvl1pPr>
            <a:lvl2pPr marL="660380" indent="0">
              <a:buNone/>
              <a:defRPr sz="2889" b="1"/>
            </a:lvl2pPr>
            <a:lvl3pPr marL="1320759" indent="0">
              <a:buNone/>
              <a:defRPr sz="2600" b="1"/>
            </a:lvl3pPr>
            <a:lvl4pPr marL="1981139" indent="0">
              <a:buNone/>
              <a:defRPr sz="2311" b="1"/>
            </a:lvl4pPr>
            <a:lvl5pPr marL="2641519" indent="0">
              <a:buNone/>
              <a:defRPr sz="2311" b="1"/>
            </a:lvl5pPr>
            <a:lvl6pPr marL="3301898" indent="0">
              <a:buNone/>
              <a:defRPr sz="2311" b="1"/>
            </a:lvl6pPr>
            <a:lvl7pPr marL="3962278" indent="0">
              <a:buNone/>
              <a:defRPr sz="2311" b="1"/>
            </a:lvl7pPr>
            <a:lvl8pPr marL="4622658" indent="0">
              <a:buNone/>
              <a:defRPr sz="2311" b="1"/>
            </a:lvl8pPr>
            <a:lvl9pPr marL="5283037" indent="0">
              <a:buNone/>
              <a:defRPr sz="2311" b="1"/>
            </a:lvl9pPr>
          </a:lstStyle>
          <a:p>
            <a:pPr lvl="0"/>
            <a:r>
              <a:rPr lang="el-GR"/>
              <a:t>Στυλ κειμένου υποδείγματος</a:t>
            </a:r>
          </a:p>
        </p:txBody>
      </p:sp>
      <p:sp>
        <p:nvSpPr>
          <p:cNvPr id="6" name="Content Placeholder 5"/>
          <p:cNvSpPr>
            <a:spLocks noGrp="1"/>
          </p:cNvSpPr>
          <p:nvPr>
            <p:ph sz="quarter" idx="4"/>
          </p:nvPr>
        </p:nvSpPr>
        <p:spPr>
          <a:xfrm>
            <a:off x="8915133" y="3618442"/>
            <a:ext cx="7486602" cy="5322183"/>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7" name="Date Placeholder 6"/>
          <p:cNvSpPr>
            <a:spLocks noGrp="1"/>
          </p:cNvSpPr>
          <p:nvPr>
            <p:ph type="dt" sz="half" idx="10"/>
          </p:nvPr>
        </p:nvSpPr>
        <p:spPr/>
        <p:txBody>
          <a:bodyPr/>
          <a:lstStyle/>
          <a:p>
            <a:fld id="{56AACD41-CB85-459B-9DC1-CA3E9875E45E}" type="datetimeFigureOut">
              <a:rPr lang="el-GR" smtClean="0"/>
              <a:pPr/>
              <a:t>16/4/2020</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2B6DFEAA-B7F1-4542-9704-2EE7EF8FBC32}" type="slidenum">
              <a:rPr lang="el-GR" smtClean="0"/>
              <a:pPr/>
              <a:t>‹N›</a:t>
            </a:fld>
            <a:endParaRPr lang="el-GR"/>
          </a:p>
        </p:txBody>
      </p:sp>
    </p:spTree>
    <p:extLst>
      <p:ext uri="{BB962C8B-B14F-4D97-AF65-F5344CB8AC3E}">
        <p14:creationId xmlns:p14="http://schemas.microsoft.com/office/powerpoint/2010/main" val="387032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Date Placeholder 2"/>
          <p:cNvSpPr>
            <a:spLocks noGrp="1"/>
          </p:cNvSpPr>
          <p:nvPr>
            <p:ph type="dt" sz="half" idx="10"/>
          </p:nvPr>
        </p:nvSpPr>
        <p:spPr/>
        <p:txBody>
          <a:bodyPr/>
          <a:lstStyle/>
          <a:p>
            <a:fld id="{56AACD41-CB85-459B-9DC1-CA3E9875E45E}" type="datetimeFigureOut">
              <a:rPr lang="el-GR" smtClean="0"/>
              <a:pPr/>
              <a:t>16/4/2020</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2B6DFEAA-B7F1-4542-9704-2EE7EF8FBC32}" type="slidenum">
              <a:rPr lang="el-GR" smtClean="0"/>
              <a:pPr/>
              <a:t>‹N›</a:t>
            </a:fld>
            <a:endParaRPr lang="el-GR"/>
          </a:p>
        </p:txBody>
      </p:sp>
    </p:spTree>
    <p:extLst>
      <p:ext uri="{BB962C8B-B14F-4D97-AF65-F5344CB8AC3E}">
        <p14:creationId xmlns:p14="http://schemas.microsoft.com/office/powerpoint/2010/main" val="32063732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AACD41-CB85-459B-9DC1-CA3E9875E45E}" type="datetimeFigureOut">
              <a:rPr lang="el-GR" smtClean="0"/>
              <a:pPr/>
              <a:t>16/4/2020</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2B6DFEAA-B7F1-4542-9704-2EE7EF8FBC32}" type="slidenum">
              <a:rPr lang="el-GR" smtClean="0"/>
              <a:pPr/>
              <a:t>‹N›</a:t>
            </a:fld>
            <a:endParaRPr lang="el-GR"/>
          </a:p>
        </p:txBody>
      </p:sp>
    </p:spTree>
    <p:extLst>
      <p:ext uri="{BB962C8B-B14F-4D97-AF65-F5344CB8AC3E}">
        <p14:creationId xmlns:p14="http://schemas.microsoft.com/office/powerpoint/2010/main" val="28936830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212992" y="660400"/>
            <a:ext cx="5679727" cy="2311400"/>
          </a:xfrm>
        </p:spPr>
        <p:txBody>
          <a:bodyPr anchor="b"/>
          <a:lstStyle>
            <a:lvl1pPr>
              <a:defRPr sz="4622"/>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7486603" y="1426281"/>
            <a:ext cx="8915132" cy="7039681"/>
          </a:xfrm>
        </p:spPr>
        <p:txBody>
          <a:bodyPr/>
          <a:lstStyle>
            <a:lvl1pPr>
              <a:defRPr sz="4622"/>
            </a:lvl1pPr>
            <a:lvl2pPr>
              <a:defRPr sz="4044"/>
            </a:lvl2pPr>
            <a:lvl3pPr>
              <a:defRPr sz="3467"/>
            </a:lvl3pPr>
            <a:lvl4pPr>
              <a:defRPr sz="2889"/>
            </a:lvl4pPr>
            <a:lvl5pPr>
              <a:defRPr sz="2889"/>
            </a:lvl5pPr>
            <a:lvl6pPr>
              <a:defRPr sz="2889"/>
            </a:lvl6pPr>
            <a:lvl7pPr>
              <a:defRPr sz="2889"/>
            </a:lvl7pPr>
            <a:lvl8pPr>
              <a:defRPr sz="2889"/>
            </a:lvl8pPr>
            <a:lvl9pPr>
              <a:defRPr sz="2889"/>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Text Placeholder 3"/>
          <p:cNvSpPr>
            <a:spLocks noGrp="1"/>
          </p:cNvSpPr>
          <p:nvPr>
            <p:ph type="body" sz="half" idx="2"/>
          </p:nvPr>
        </p:nvSpPr>
        <p:spPr>
          <a:xfrm>
            <a:off x="1212992" y="2971800"/>
            <a:ext cx="5679727" cy="5505627"/>
          </a:xfrm>
        </p:spPr>
        <p:txBody>
          <a:bodyPr/>
          <a:lstStyle>
            <a:lvl1pPr marL="0" indent="0">
              <a:buNone/>
              <a:defRPr sz="2311"/>
            </a:lvl1pPr>
            <a:lvl2pPr marL="660380" indent="0">
              <a:buNone/>
              <a:defRPr sz="2022"/>
            </a:lvl2pPr>
            <a:lvl3pPr marL="1320759" indent="0">
              <a:buNone/>
              <a:defRPr sz="1733"/>
            </a:lvl3pPr>
            <a:lvl4pPr marL="1981139" indent="0">
              <a:buNone/>
              <a:defRPr sz="1444"/>
            </a:lvl4pPr>
            <a:lvl5pPr marL="2641519" indent="0">
              <a:buNone/>
              <a:defRPr sz="1444"/>
            </a:lvl5pPr>
            <a:lvl6pPr marL="3301898" indent="0">
              <a:buNone/>
              <a:defRPr sz="1444"/>
            </a:lvl6pPr>
            <a:lvl7pPr marL="3962278" indent="0">
              <a:buNone/>
              <a:defRPr sz="1444"/>
            </a:lvl7pPr>
            <a:lvl8pPr marL="4622658" indent="0">
              <a:buNone/>
              <a:defRPr sz="1444"/>
            </a:lvl8pPr>
            <a:lvl9pPr marL="5283037" indent="0">
              <a:buNone/>
              <a:defRPr sz="1444"/>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56AACD41-CB85-459B-9DC1-CA3E9875E45E}" type="datetimeFigureOut">
              <a:rPr lang="el-GR" smtClean="0"/>
              <a:pPr/>
              <a:t>16/4/2020</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2B6DFEAA-B7F1-4542-9704-2EE7EF8FBC32}" type="slidenum">
              <a:rPr lang="el-GR" smtClean="0"/>
              <a:pPr/>
              <a:t>‹N›</a:t>
            </a:fld>
            <a:endParaRPr lang="el-GR"/>
          </a:p>
        </p:txBody>
      </p:sp>
    </p:spTree>
    <p:extLst>
      <p:ext uri="{BB962C8B-B14F-4D97-AF65-F5344CB8AC3E}">
        <p14:creationId xmlns:p14="http://schemas.microsoft.com/office/powerpoint/2010/main" val="10232454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212992" y="660400"/>
            <a:ext cx="5679727" cy="2311400"/>
          </a:xfrm>
        </p:spPr>
        <p:txBody>
          <a:bodyPr anchor="b"/>
          <a:lstStyle>
            <a:lvl1pPr>
              <a:defRPr sz="4622"/>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7486603" y="1426281"/>
            <a:ext cx="8915132" cy="7039681"/>
          </a:xfrm>
        </p:spPr>
        <p:txBody>
          <a:bodyPr anchor="t"/>
          <a:lstStyle>
            <a:lvl1pPr marL="0" indent="0">
              <a:buNone/>
              <a:defRPr sz="4622"/>
            </a:lvl1pPr>
            <a:lvl2pPr marL="660380" indent="0">
              <a:buNone/>
              <a:defRPr sz="4044"/>
            </a:lvl2pPr>
            <a:lvl3pPr marL="1320759" indent="0">
              <a:buNone/>
              <a:defRPr sz="3467"/>
            </a:lvl3pPr>
            <a:lvl4pPr marL="1981139" indent="0">
              <a:buNone/>
              <a:defRPr sz="2889"/>
            </a:lvl4pPr>
            <a:lvl5pPr marL="2641519" indent="0">
              <a:buNone/>
              <a:defRPr sz="2889"/>
            </a:lvl5pPr>
            <a:lvl6pPr marL="3301898" indent="0">
              <a:buNone/>
              <a:defRPr sz="2889"/>
            </a:lvl6pPr>
            <a:lvl7pPr marL="3962278" indent="0">
              <a:buNone/>
              <a:defRPr sz="2889"/>
            </a:lvl7pPr>
            <a:lvl8pPr marL="4622658" indent="0">
              <a:buNone/>
              <a:defRPr sz="2889"/>
            </a:lvl8pPr>
            <a:lvl9pPr marL="5283037" indent="0">
              <a:buNone/>
              <a:defRPr sz="2889"/>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1212992" y="2971800"/>
            <a:ext cx="5679727" cy="5505627"/>
          </a:xfrm>
        </p:spPr>
        <p:txBody>
          <a:bodyPr/>
          <a:lstStyle>
            <a:lvl1pPr marL="0" indent="0">
              <a:buNone/>
              <a:defRPr sz="2311"/>
            </a:lvl1pPr>
            <a:lvl2pPr marL="660380" indent="0">
              <a:buNone/>
              <a:defRPr sz="2022"/>
            </a:lvl2pPr>
            <a:lvl3pPr marL="1320759" indent="0">
              <a:buNone/>
              <a:defRPr sz="1733"/>
            </a:lvl3pPr>
            <a:lvl4pPr marL="1981139" indent="0">
              <a:buNone/>
              <a:defRPr sz="1444"/>
            </a:lvl4pPr>
            <a:lvl5pPr marL="2641519" indent="0">
              <a:buNone/>
              <a:defRPr sz="1444"/>
            </a:lvl5pPr>
            <a:lvl6pPr marL="3301898" indent="0">
              <a:buNone/>
              <a:defRPr sz="1444"/>
            </a:lvl6pPr>
            <a:lvl7pPr marL="3962278" indent="0">
              <a:buNone/>
              <a:defRPr sz="1444"/>
            </a:lvl7pPr>
            <a:lvl8pPr marL="4622658" indent="0">
              <a:buNone/>
              <a:defRPr sz="1444"/>
            </a:lvl8pPr>
            <a:lvl9pPr marL="5283037" indent="0">
              <a:buNone/>
              <a:defRPr sz="1444"/>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56AACD41-CB85-459B-9DC1-CA3E9875E45E}" type="datetimeFigureOut">
              <a:rPr lang="el-GR" smtClean="0"/>
              <a:pPr/>
              <a:t>16/4/2020</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2B6DFEAA-B7F1-4542-9704-2EE7EF8FBC32}" type="slidenum">
              <a:rPr lang="el-GR" smtClean="0"/>
              <a:pPr/>
              <a:t>‹N›</a:t>
            </a:fld>
            <a:endParaRPr lang="el-GR"/>
          </a:p>
        </p:txBody>
      </p:sp>
    </p:spTree>
    <p:extLst>
      <p:ext uri="{BB962C8B-B14F-4D97-AF65-F5344CB8AC3E}">
        <p14:creationId xmlns:p14="http://schemas.microsoft.com/office/powerpoint/2010/main" val="2075390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10697" y="527404"/>
            <a:ext cx="15188744" cy="1914702"/>
          </a:xfrm>
          <a:prstGeom prst="rect">
            <a:avLst/>
          </a:prstGeom>
        </p:spPr>
        <p:txBody>
          <a:bodyPr vert="horz" lIns="91440" tIns="45720" rIns="91440" bIns="45720" rtlCol="0" anchor="ctr">
            <a:normAutofit/>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210697" y="2637014"/>
            <a:ext cx="15188744" cy="6285266"/>
          </a:xfrm>
          <a:prstGeom prst="rect">
            <a:avLst/>
          </a:prstGeom>
        </p:spPr>
        <p:txBody>
          <a:bodyPr vert="horz" lIns="91440" tIns="45720" rIns="91440" bIns="45720" rtlCol="0">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2"/>
          </p:nvPr>
        </p:nvSpPr>
        <p:spPr>
          <a:xfrm>
            <a:off x="1210697" y="9181395"/>
            <a:ext cx="3962281" cy="527403"/>
          </a:xfrm>
          <a:prstGeom prst="rect">
            <a:avLst/>
          </a:prstGeom>
        </p:spPr>
        <p:txBody>
          <a:bodyPr vert="horz" lIns="91440" tIns="45720" rIns="91440" bIns="45720" rtlCol="0" anchor="ctr"/>
          <a:lstStyle>
            <a:lvl1pPr algn="l">
              <a:defRPr sz="1733">
                <a:solidFill>
                  <a:schemeClr val="tx1">
                    <a:tint val="75000"/>
                  </a:schemeClr>
                </a:solidFill>
              </a:defRPr>
            </a:lvl1pPr>
          </a:lstStyle>
          <a:p>
            <a:fld id="{56AACD41-CB85-459B-9DC1-CA3E9875E45E}" type="datetimeFigureOut">
              <a:rPr lang="el-GR" smtClean="0"/>
              <a:pPr/>
              <a:t>16/4/2020</a:t>
            </a:fld>
            <a:endParaRPr lang="el-GR"/>
          </a:p>
        </p:txBody>
      </p:sp>
      <p:sp>
        <p:nvSpPr>
          <p:cNvPr id="5" name="Footer Placeholder 4"/>
          <p:cNvSpPr>
            <a:spLocks noGrp="1"/>
          </p:cNvSpPr>
          <p:nvPr>
            <p:ph type="ftr" sz="quarter" idx="3"/>
          </p:nvPr>
        </p:nvSpPr>
        <p:spPr>
          <a:xfrm>
            <a:off x="5833358" y="9181395"/>
            <a:ext cx="5943422" cy="527403"/>
          </a:xfrm>
          <a:prstGeom prst="rect">
            <a:avLst/>
          </a:prstGeom>
        </p:spPr>
        <p:txBody>
          <a:bodyPr vert="horz" lIns="91440" tIns="45720" rIns="91440" bIns="45720" rtlCol="0" anchor="ctr"/>
          <a:lstStyle>
            <a:lvl1pPr algn="ctr">
              <a:defRPr sz="1733">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12437160" y="9181395"/>
            <a:ext cx="3962281" cy="527403"/>
          </a:xfrm>
          <a:prstGeom prst="rect">
            <a:avLst/>
          </a:prstGeom>
        </p:spPr>
        <p:txBody>
          <a:bodyPr vert="horz" lIns="91440" tIns="45720" rIns="91440" bIns="45720" rtlCol="0" anchor="ctr"/>
          <a:lstStyle>
            <a:lvl1pPr algn="r">
              <a:defRPr sz="1733">
                <a:solidFill>
                  <a:schemeClr val="tx1">
                    <a:tint val="75000"/>
                  </a:schemeClr>
                </a:solidFill>
              </a:defRPr>
            </a:lvl1pPr>
          </a:lstStyle>
          <a:p>
            <a:fld id="{2B6DFEAA-B7F1-4542-9704-2EE7EF8FBC32}" type="slidenum">
              <a:rPr lang="el-GR" smtClean="0"/>
              <a:pPr/>
              <a:t>‹N›</a:t>
            </a:fld>
            <a:endParaRPr lang="el-GR"/>
          </a:p>
        </p:txBody>
      </p:sp>
    </p:spTree>
    <p:extLst>
      <p:ext uri="{BB962C8B-B14F-4D97-AF65-F5344CB8AC3E}">
        <p14:creationId xmlns:p14="http://schemas.microsoft.com/office/powerpoint/2010/main" val="44625324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1320759" rtl="0" eaLnBrk="1" latinLnBrk="0" hangingPunct="1">
        <a:lnSpc>
          <a:spcPct val="90000"/>
        </a:lnSpc>
        <a:spcBef>
          <a:spcPct val="0"/>
        </a:spcBef>
        <a:buNone/>
        <a:defRPr sz="6355" kern="1200">
          <a:solidFill>
            <a:schemeClr val="tx1"/>
          </a:solidFill>
          <a:latin typeface="+mj-lt"/>
          <a:ea typeface="+mj-ea"/>
          <a:cs typeface="+mj-cs"/>
        </a:defRPr>
      </a:lvl1pPr>
    </p:titleStyle>
    <p:bodyStyle>
      <a:lvl1pPr marL="330190" indent="-330190" algn="l" defTabSz="1320759" rtl="0" eaLnBrk="1" latinLnBrk="0" hangingPunct="1">
        <a:lnSpc>
          <a:spcPct val="90000"/>
        </a:lnSpc>
        <a:spcBef>
          <a:spcPts val="1444"/>
        </a:spcBef>
        <a:buFont typeface="Arial" panose="020B0604020202020204" pitchFamily="34" charset="0"/>
        <a:buChar char="•"/>
        <a:defRPr sz="4044" kern="1200">
          <a:solidFill>
            <a:schemeClr val="tx1"/>
          </a:solidFill>
          <a:latin typeface="+mn-lt"/>
          <a:ea typeface="+mn-ea"/>
          <a:cs typeface="+mn-cs"/>
        </a:defRPr>
      </a:lvl1pPr>
      <a:lvl2pPr marL="990570" indent="-330190" algn="l" defTabSz="1320759" rtl="0" eaLnBrk="1" latinLnBrk="0" hangingPunct="1">
        <a:lnSpc>
          <a:spcPct val="90000"/>
        </a:lnSpc>
        <a:spcBef>
          <a:spcPts val="722"/>
        </a:spcBef>
        <a:buFont typeface="Arial" panose="020B0604020202020204" pitchFamily="34" charset="0"/>
        <a:buChar char="•"/>
        <a:defRPr sz="3467" kern="1200">
          <a:solidFill>
            <a:schemeClr val="tx1"/>
          </a:solidFill>
          <a:latin typeface="+mn-lt"/>
          <a:ea typeface="+mn-ea"/>
          <a:cs typeface="+mn-cs"/>
        </a:defRPr>
      </a:lvl2pPr>
      <a:lvl3pPr marL="1650949" indent="-330190" algn="l" defTabSz="1320759" rtl="0" eaLnBrk="1" latinLnBrk="0" hangingPunct="1">
        <a:lnSpc>
          <a:spcPct val="90000"/>
        </a:lnSpc>
        <a:spcBef>
          <a:spcPts val="722"/>
        </a:spcBef>
        <a:buFont typeface="Arial" panose="020B0604020202020204" pitchFamily="34" charset="0"/>
        <a:buChar char="•"/>
        <a:defRPr sz="2889" kern="1200">
          <a:solidFill>
            <a:schemeClr val="tx1"/>
          </a:solidFill>
          <a:latin typeface="+mn-lt"/>
          <a:ea typeface="+mn-ea"/>
          <a:cs typeface="+mn-cs"/>
        </a:defRPr>
      </a:lvl3pPr>
      <a:lvl4pPr marL="2311329"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4pPr>
      <a:lvl5pPr marL="2971709"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5pPr>
      <a:lvl6pPr marL="3632088"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6pPr>
      <a:lvl7pPr marL="4292468"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7pPr>
      <a:lvl8pPr marL="4952848"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8pPr>
      <a:lvl9pPr marL="5613227"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9pPr>
    </p:bodyStyle>
    <p:otherStyle>
      <a:defPPr>
        <a:defRPr lang="en-US"/>
      </a:defPPr>
      <a:lvl1pPr marL="0" algn="l" defTabSz="1320759" rtl="0" eaLnBrk="1" latinLnBrk="0" hangingPunct="1">
        <a:defRPr sz="2600" kern="1200">
          <a:solidFill>
            <a:schemeClr val="tx1"/>
          </a:solidFill>
          <a:latin typeface="+mn-lt"/>
          <a:ea typeface="+mn-ea"/>
          <a:cs typeface="+mn-cs"/>
        </a:defRPr>
      </a:lvl1pPr>
      <a:lvl2pPr marL="660380" algn="l" defTabSz="1320759" rtl="0" eaLnBrk="1" latinLnBrk="0" hangingPunct="1">
        <a:defRPr sz="2600" kern="1200">
          <a:solidFill>
            <a:schemeClr val="tx1"/>
          </a:solidFill>
          <a:latin typeface="+mn-lt"/>
          <a:ea typeface="+mn-ea"/>
          <a:cs typeface="+mn-cs"/>
        </a:defRPr>
      </a:lvl2pPr>
      <a:lvl3pPr marL="1320759" algn="l" defTabSz="1320759" rtl="0" eaLnBrk="1" latinLnBrk="0" hangingPunct="1">
        <a:defRPr sz="2600" kern="1200">
          <a:solidFill>
            <a:schemeClr val="tx1"/>
          </a:solidFill>
          <a:latin typeface="+mn-lt"/>
          <a:ea typeface="+mn-ea"/>
          <a:cs typeface="+mn-cs"/>
        </a:defRPr>
      </a:lvl3pPr>
      <a:lvl4pPr marL="1981139" algn="l" defTabSz="1320759" rtl="0" eaLnBrk="1" latinLnBrk="0" hangingPunct="1">
        <a:defRPr sz="2600" kern="1200">
          <a:solidFill>
            <a:schemeClr val="tx1"/>
          </a:solidFill>
          <a:latin typeface="+mn-lt"/>
          <a:ea typeface="+mn-ea"/>
          <a:cs typeface="+mn-cs"/>
        </a:defRPr>
      </a:lvl4pPr>
      <a:lvl5pPr marL="2641519" algn="l" defTabSz="1320759" rtl="0" eaLnBrk="1" latinLnBrk="0" hangingPunct="1">
        <a:defRPr sz="2600" kern="1200">
          <a:solidFill>
            <a:schemeClr val="tx1"/>
          </a:solidFill>
          <a:latin typeface="+mn-lt"/>
          <a:ea typeface="+mn-ea"/>
          <a:cs typeface="+mn-cs"/>
        </a:defRPr>
      </a:lvl5pPr>
      <a:lvl6pPr marL="3301898" algn="l" defTabSz="1320759" rtl="0" eaLnBrk="1" latinLnBrk="0" hangingPunct="1">
        <a:defRPr sz="2600" kern="1200">
          <a:solidFill>
            <a:schemeClr val="tx1"/>
          </a:solidFill>
          <a:latin typeface="+mn-lt"/>
          <a:ea typeface="+mn-ea"/>
          <a:cs typeface="+mn-cs"/>
        </a:defRPr>
      </a:lvl6pPr>
      <a:lvl7pPr marL="3962278" algn="l" defTabSz="1320759" rtl="0" eaLnBrk="1" latinLnBrk="0" hangingPunct="1">
        <a:defRPr sz="2600" kern="1200">
          <a:solidFill>
            <a:schemeClr val="tx1"/>
          </a:solidFill>
          <a:latin typeface="+mn-lt"/>
          <a:ea typeface="+mn-ea"/>
          <a:cs typeface="+mn-cs"/>
        </a:defRPr>
      </a:lvl7pPr>
      <a:lvl8pPr marL="4622658" algn="l" defTabSz="1320759" rtl="0" eaLnBrk="1" latinLnBrk="0" hangingPunct="1">
        <a:defRPr sz="2600" kern="1200">
          <a:solidFill>
            <a:schemeClr val="tx1"/>
          </a:solidFill>
          <a:latin typeface="+mn-lt"/>
          <a:ea typeface="+mn-ea"/>
          <a:cs typeface="+mn-cs"/>
        </a:defRPr>
      </a:lvl8pPr>
      <a:lvl9pPr marL="5283037" algn="l" defTabSz="1320759" rtl="0" eaLnBrk="1" latinLnBrk="0" hangingPunct="1">
        <a:defRPr sz="2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Εικόνα 4">
            <a:extLst>
              <a:ext uri="{FF2B5EF4-FFF2-40B4-BE49-F238E27FC236}">
                <a16:creationId xmlns:a16="http://schemas.microsoft.com/office/drawing/2014/main" id="{E0C0F757-A119-4857-81AF-E50DB288973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1129" y="298000"/>
            <a:ext cx="2549979" cy="2587333"/>
          </a:xfrm>
          <a:prstGeom prst="rect">
            <a:avLst/>
          </a:prstGeom>
        </p:spPr>
      </p:pic>
      <p:sp>
        <p:nvSpPr>
          <p:cNvPr id="6" name="TextBox 5">
            <a:extLst>
              <a:ext uri="{FF2B5EF4-FFF2-40B4-BE49-F238E27FC236}">
                <a16:creationId xmlns:a16="http://schemas.microsoft.com/office/drawing/2014/main" id="{1064B9C8-09B5-4541-8AEF-55B662F3F67E}"/>
              </a:ext>
            </a:extLst>
          </p:cNvPr>
          <p:cNvSpPr txBox="1"/>
          <p:nvPr/>
        </p:nvSpPr>
        <p:spPr>
          <a:xfrm>
            <a:off x="2074333" y="401760"/>
            <a:ext cx="12327096" cy="1788503"/>
          </a:xfrm>
          <a:prstGeom prst="rect">
            <a:avLst/>
          </a:prstGeom>
          <a:noFill/>
        </p:spPr>
        <p:txBody>
          <a:bodyPr wrap="square" rtlCol="0">
            <a:spAutoFit/>
          </a:bodyPr>
          <a:lstStyle/>
          <a:p>
            <a:pPr algn="ctr"/>
            <a:r>
              <a:rPr lang="en-US" sz="4622" b="1" dirty="0"/>
              <a:t>HYDRO 3</a:t>
            </a:r>
          </a:p>
          <a:p>
            <a:pPr algn="ctr"/>
            <a:r>
              <a:rPr lang="en-US" sz="3200" dirty="0"/>
              <a:t>Remote and  innovative rainwater harvesting system </a:t>
            </a:r>
          </a:p>
          <a:p>
            <a:pPr algn="ctr"/>
            <a:r>
              <a:rPr lang="en-US" sz="3200" dirty="0"/>
              <a:t>for irrigation</a:t>
            </a:r>
            <a:endParaRPr lang="el-GR" sz="4622" dirty="0"/>
          </a:p>
        </p:txBody>
      </p:sp>
      <p:sp>
        <p:nvSpPr>
          <p:cNvPr id="7" name="Ορθογώνιο 6">
            <a:extLst>
              <a:ext uri="{FF2B5EF4-FFF2-40B4-BE49-F238E27FC236}">
                <a16:creationId xmlns:a16="http://schemas.microsoft.com/office/drawing/2014/main" id="{4580C14B-0C16-4955-AEA2-6B532E49CD16}"/>
              </a:ext>
            </a:extLst>
          </p:cNvPr>
          <p:cNvSpPr/>
          <p:nvPr/>
        </p:nvSpPr>
        <p:spPr>
          <a:xfrm>
            <a:off x="608467" y="3067219"/>
            <a:ext cx="7069899" cy="6632585"/>
          </a:xfrm>
          <a:prstGeom prst="rect">
            <a:avLst/>
          </a:prstGeom>
        </p:spPr>
        <p:txBody>
          <a:bodyPr wrap="square">
            <a:spAutoFit/>
          </a:bodyPr>
          <a:lstStyle/>
          <a:p>
            <a:pPr>
              <a:spcAft>
                <a:spcPts val="2568"/>
              </a:spcAft>
            </a:pPr>
            <a:r>
              <a:rPr lang="en-US" sz="2400" b="1" dirty="0">
                <a:latin typeface="Calibri" panose="020F0502020204030204" pitchFamily="34" charset="0"/>
                <a:ea typeface="Calibri" panose="020F0502020204030204" pitchFamily="34" charset="0"/>
                <a:cs typeface="Times New Roman" panose="02020603050405020304" pitchFamily="18" charset="0"/>
              </a:rPr>
              <a:t>System Description</a:t>
            </a:r>
            <a:endParaRPr lang="el-GR" sz="2400"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2568"/>
              </a:spcAft>
            </a:pPr>
            <a:r>
              <a:rPr lang="en-US" sz="2400" dirty="0"/>
              <a:t>HYDRO3 consists of a low-cost, innovative rainwater harvesting system for remote areas, where house roofs are not available. </a:t>
            </a:r>
          </a:p>
          <a:p>
            <a:pPr algn="just">
              <a:spcAft>
                <a:spcPts val="2568"/>
              </a:spcAft>
            </a:pPr>
            <a:r>
              <a:rPr lang="en-US" sz="2400" dirty="0"/>
              <a:t>A shallow, subsurface water collection system is designed to collect rainwater by drainage, to transport it to storage tanks, and possibly to utilize water for agricultural irrigation. For instance, in Mykonos harvested water will be used to irrigate oregano which requires small amounts of water.</a:t>
            </a:r>
          </a:p>
          <a:p>
            <a:pPr algn="just"/>
            <a:r>
              <a:rPr lang="en-US" sz="2400" dirty="0"/>
              <a:t>Online meteorological parameters e.g. rainfall, wind, humidity, pressure are monitored using a weather station in order to optimize the  design of the system. Automated irrigation is performed using soil humidity sensors coupled to  dripline irrigation systems. </a:t>
            </a:r>
          </a:p>
        </p:txBody>
      </p:sp>
      <p:pic>
        <p:nvPicPr>
          <p:cNvPr id="2" name="Immagine 1"/>
          <p:cNvPicPr>
            <a:picLocks noChangeAspect="1"/>
          </p:cNvPicPr>
          <p:nvPr/>
        </p:nvPicPr>
        <p:blipFill>
          <a:blip r:embed="rId3"/>
          <a:stretch>
            <a:fillRect/>
          </a:stretch>
        </p:blipFill>
        <p:spPr>
          <a:xfrm>
            <a:off x="13013280" y="298000"/>
            <a:ext cx="4235316" cy="2587333"/>
          </a:xfrm>
          <a:prstGeom prst="rect">
            <a:avLst/>
          </a:prstGeom>
        </p:spPr>
      </p:pic>
      <p:sp>
        <p:nvSpPr>
          <p:cNvPr id="11" name="Ορθογώνιο 8">
            <a:extLst>
              <a:ext uri="{FF2B5EF4-FFF2-40B4-BE49-F238E27FC236}">
                <a16:creationId xmlns:a16="http://schemas.microsoft.com/office/drawing/2014/main" id="{E3FDE2C0-F041-484F-B3B0-90750A14DBA3}"/>
              </a:ext>
            </a:extLst>
          </p:cNvPr>
          <p:cNvSpPr/>
          <p:nvPr/>
        </p:nvSpPr>
        <p:spPr>
          <a:xfrm>
            <a:off x="8527915" y="3261224"/>
            <a:ext cx="8351341" cy="6013634"/>
          </a:xfrm>
          <a:prstGeom prst="rect">
            <a:avLst/>
          </a:prstGeom>
          <a:ln w="50800">
            <a:solidFill>
              <a:schemeClr val="tx1"/>
            </a:solidFill>
          </a:ln>
        </p:spPr>
        <p:txBody>
          <a:bodyPr wrap="square">
            <a:spAutoFit/>
          </a:bodyPr>
          <a:lstStyle/>
          <a:p>
            <a:pPr>
              <a:lnSpc>
                <a:spcPct val="115000"/>
              </a:lnSpc>
            </a:pP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endParaRPr lang="en-US" sz="2400" dirty="0">
              <a:latin typeface="Calibri" panose="020F0502020204030204" pitchFamily="34" charset="0"/>
              <a:ea typeface="Calibri" panose="020F0502020204030204" pitchFamily="34" charset="0"/>
              <a:cs typeface="Times New Roman" panose="02020603050405020304" pitchFamily="18" charset="0"/>
            </a:endParaRPr>
          </a:p>
        </p:txBody>
      </p:sp>
      <p:grpSp>
        <p:nvGrpSpPr>
          <p:cNvPr id="12" name="Gruppo 11">
            <a:extLst>
              <a:ext uri="{FF2B5EF4-FFF2-40B4-BE49-F238E27FC236}">
                <a16:creationId xmlns:a16="http://schemas.microsoft.com/office/drawing/2014/main" id="{00000000-0008-0000-0400-000006000000}"/>
              </a:ext>
            </a:extLst>
          </p:cNvPr>
          <p:cNvGrpSpPr/>
          <p:nvPr/>
        </p:nvGrpSpPr>
        <p:grpSpPr>
          <a:xfrm>
            <a:off x="8819745" y="3756677"/>
            <a:ext cx="7542183" cy="4524807"/>
            <a:chOff x="-2" y="0"/>
            <a:chExt cx="13368140" cy="2188742"/>
          </a:xfrm>
        </p:grpSpPr>
        <p:cxnSp>
          <p:nvCxnSpPr>
            <p:cNvPr id="13" name="Connettore a gomito 12">
              <a:extLst>
                <a:ext uri="{FF2B5EF4-FFF2-40B4-BE49-F238E27FC236}">
                  <a16:creationId xmlns:a16="http://schemas.microsoft.com/office/drawing/2014/main" id="{00000000-0008-0000-0400-000007000000}"/>
                </a:ext>
              </a:extLst>
            </p:cNvPr>
            <p:cNvCxnSpPr>
              <a:cxnSpLocks/>
              <a:stCxn id="20" idx="3"/>
              <a:endCxn id="21" idx="1"/>
            </p:cNvCxnSpPr>
            <p:nvPr/>
          </p:nvCxnSpPr>
          <p:spPr>
            <a:xfrm flipV="1">
              <a:off x="1791528" y="899995"/>
              <a:ext cx="978644" cy="7"/>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nettore a gomito 13">
              <a:extLst>
                <a:ext uri="{FF2B5EF4-FFF2-40B4-BE49-F238E27FC236}">
                  <a16:creationId xmlns:a16="http://schemas.microsoft.com/office/drawing/2014/main" id="{00000000-0008-0000-0400-000016000000}"/>
                </a:ext>
              </a:extLst>
            </p:cNvPr>
            <p:cNvCxnSpPr>
              <a:cxnSpLocks/>
              <a:stCxn id="21" idx="3"/>
              <a:endCxn id="22" idx="1"/>
            </p:cNvCxnSpPr>
            <p:nvPr/>
          </p:nvCxnSpPr>
          <p:spPr>
            <a:xfrm flipV="1">
              <a:off x="4793209" y="328496"/>
              <a:ext cx="2034528" cy="571499"/>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nettore a gomito 14">
              <a:extLst>
                <a:ext uri="{FF2B5EF4-FFF2-40B4-BE49-F238E27FC236}">
                  <a16:creationId xmlns:a16="http://schemas.microsoft.com/office/drawing/2014/main" id="{00000000-0008-0000-0400-000017000000}"/>
                </a:ext>
              </a:extLst>
            </p:cNvPr>
            <p:cNvCxnSpPr>
              <a:cxnSpLocks/>
              <a:stCxn id="21" idx="3"/>
              <a:endCxn id="23" idx="1"/>
            </p:cNvCxnSpPr>
            <p:nvPr/>
          </p:nvCxnSpPr>
          <p:spPr>
            <a:xfrm>
              <a:off x="4793209" y="899995"/>
              <a:ext cx="2034528" cy="630769"/>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Connettore a gomito 15">
              <a:extLst>
                <a:ext uri="{FF2B5EF4-FFF2-40B4-BE49-F238E27FC236}">
                  <a16:creationId xmlns:a16="http://schemas.microsoft.com/office/drawing/2014/main" id="{00000000-0008-0000-0400-000018000000}"/>
                </a:ext>
              </a:extLst>
            </p:cNvPr>
            <p:cNvCxnSpPr>
              <a:cxnSpLocks/>
              <a:stCxn id="22" idx="3"/>
              <a:endCxn id="24" idx="1"/>
            </p:cNvCxnSpPr>
            <p:nvPr/>
          </p:nvCxnSpPr>
          <p:spPr>
            <a:xfrm>
              <a:off x="8920683" y="328496"/>
              <a:ext cx="2711783" cy="601131"/>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Connettore a gomito 16">
              <a:extLst>
                <a:ext uri="{FF2B5EF4-FFF2-40B4-BE49-F238E27FC236}">
                  <a16:creationId xmlns:a16="http://schemas.microsoft.com/office/drawing/2014/main" id="{00000000-0008-0000-0400-000019000000}"/>
                </a:ext>
              </a:extLst>
            </p:cNvPr>
            <p:cNvCxnSpPr>
              <a:cxnSpLocks/>
              <a:stCxn id="23" idx="3"/>
              <a:endCxn id="24" idx="1"/>
            </p:cNvCxnSpPr>
            <p:nvPr/>
          </p:nvCxnSpPr>
          <p:spPr>
            <a:xfrm flipV="1">
              <a:off x="8920683" y="929627"/>
              <a:ext cx="2711783" cy="601137"/>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18" name="Gruppo 17">
              <a:extLst>
                <a:ext uri="{FF2B5EF4-FFF2-40B4-BE49-F238E27FC236}">
                  <a16:creationId xmlns:a16="http://schemas.microsoft.com/office/drawing/2014/main" id="{00000000-0008-0000-0400-00001A000000}"/>
                </a:ext>
              </a:extLst>
            </p:cNvPr>
            <p:cNvGrpSpPr/>
            <p:nvPr/>
          </p:nvGrpSpPr>
          <p:grpSpPr>
            <a:xfrm>
              <a:off x="-2" y="0"/>
              <a:ext cx="13368140" cy="2188742"/>
              <a:chOff x="-2" y="0"/>
              <a:chExt cx="13368140" cy="2188742"/>
            </a:xfrm>
          </p:grpSpPr>
          <p:sp>
            <p:nvSpPr>
              <p:cNvPr id="20" name="Rettangolo 19">
                <a:extLst>
                  <a:ext uri="{FF2B5EF4-FFF2-40B4-BE49-F238E27FC236}">
                    <a16:creationId xmlns:a16="http://schemas.microsoft.com/office/drawing/2014/main" id="{00000000-0008-0000-0400-000020000000}"/>
                  </a:ext>
                </a:extLst>
              </p:cNvPr>
              <p:cNvSpPr/>
              <p:nvPr/>
            </p:nvSpPr>
            <p:spPr>
              <a:xfrm>
                <a:off x="-2" y="675635"/>
                <a:ext cx="1791530" cy="448734"/>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it-IT" sz="1400"/>
                  <a:t>Rainwater</a:t>
                </a:r>
              </a:p>
            </p:txBody>
          </p:sp>
          <p:sp>
            <p:nvSpPr>
              <p:cNvPr id="21" name="Rettangolo 20">
                <a:extLst>
                  <a:ext uri="{FF2B5EF4-FFF2-40B4-BE49-F238E27FC236}">
                    <a16:creationId xmlns:a16="http://schemas.microsoft.com/office/drawing/2014/main" id="{00000000-0008-0000-0400-000021000000}"/>
                  </a:ext>
                </a:extLst>
              </p:cNvPr>
              <p:cNvSpPr/>
              <p:nvPr/>
            </p:nvSpPr>
            <p:spPr>
              <a:xfrm>
                <a:off x="2770172" y="675629"/>
                <a:ext cx="2023037" cy="44873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it-IT" sz="1400"/>
                  <a:t>Rainwater collection</a:t>
                </a:r>
                <a:r>
                  <a:rPr lang="it-IT" sz="1400" baseline="0"/>
                  <a:t> system</a:t>
                </a:r>
                <a:endParaRPr lang="it-IT" sz="1400"/>
              </a:p>
            </p:txBody>
          </p:sp>
          <p:sp>
            <p:nvSpPr>
              <p:cNvPr id="22" name="Rettangolo 21">
                <a:extLst>
                  <a:ext uri="{FF2B5EF4-FFF2-40B4-BE49-F238E27FC236}">
                    <a16:creationId xmlns:a16="http://schemas.microsoft.com/office/drawing/2014/main" id="{00000000-0008-0000-0400-000024000000}"/>
                  </a:ext>
                </a:extLst>
              </p:cNvPr>
              <p:cNvSpPr/>
              <p:nvPr/>
            </p:nvSpPr>
            <p:spPr>
              <a:xfrm>
                <a:off x="6827737" y="0"/>
                <a:ext cx="2092946" cy="656991"/>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it-IT" sz="1400"/>
                  <a:t>Rainwater storage tank</a:t>
                </a:r>
                <a:r>
                  <a:rPr lang="it-IT" sz="1400" baseline="0"/>
                  <a:t> 1</a:t>
                </a:r>
                <a:endParaRPr lang="it-IT" sz="1400"/>
              </a:p>
            </p:txBody>
          </p:sp>
          <p:sp>
            <p:nvSpPr>
              <p:cNvPr id="23" name="Rettangolo 22">
                <a:extLst>
                  <a:ext uri="{FF2B5EF4-FFF2-40B4-BE49-F238E27FC236}">
                    <a16:creationId xmlns:a16="http://schemas.microsoft.com/office/drawing/2014/main" id="{00000000-0008-0000-0400-000026000000}"/>
                  </a:ext>
                </a:extLst>
              </p:cNvPr>
              <p:cNvSpPr/>
              <p:nvPr/>
            </p:nvSpPr>
            <p:spPr>
              <a:xfrm>
                <a:off x="6827737" y="1202269"/>
                <a:ext cx="2092946" cy="65699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it-IT" sz="1400"/>
                  <a:t>Rainwater</a:t>
                </a:r>
                <a:r>
                  <a:rPr lang="it-IT" sz="1400" baseline="0"/>
                  <a:t> storage tank 2</a:t>
                </a:r>
                <a:endParaRPr lang="it-IT" sz="1400"/>
              </a:p>
            </p:txBody>
          </p:sp>
          <p:sp>
            <p:nvSpPr>
              <p:cNvPr id="24" name="Rettangolo 23">
                <a:extLst>
                  <a:ext uri="{FF2B5EF4-FFF2-40B4-BE49-F238E27FC236}">
                    <a16:creationId xmlns:a16="http://schemas.microsoft.com/office/drawing/2014/main" id="{00000000-0008-0000-0400-000032000000}"/>
                  </a:ext>
                </a:extLst>
              </p:cNvPr>
              <p:cNvSpPr/>
              <p:nvPr/>
            </p:nvSpPr>
            <p:spPr>
              <a:xfrm>
                <a:off x="11632466" y="601132"/>
                <a:ext cx="1731443" cy="656989"/>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it-IT" sz="1400"/>
                  <a:t>Water for irrigation</a:t>
                </a:r>
              </a:p>
            </p:txBody>
          </p:sp>
          <p:sp>
            <p:nvSpPr>
              <p:cNvPr id="25" name="Rettangolo 24">
                <a:extLst>
                  <a:ext uri="{FF2B5EF4-FFF2-40B4-BE49-F238E27FC236}">
                    <a16:creationId xmlns:a16="http://schemas.microsoft.com/office/drawing/2014/main" id="{00000000-0008-0000-0400-000033000000}"/>
                  </a:ext>
                </a:extLst>
              </p:cNvPr>
              <p:cNvSpPr/>
              <p:nvPr/>
            </p:nvSpPr>
            <p:spPr>
              <a:xfrm>
                <a:off x="11632465" y="1735655"/>
                <a:ext cx="1735673" cy="453087"/>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it-IT" sz="1400"/>
                  <a:t>Crop/plant</a:t>
                </a:r>
                <a:r>
                  <a:rPr lang="it-IT" sz="1400" baseline="0"/>
                  <a:t> species</a:t>
                </a:r>
                <a:endParaRPr lang="it-IT" sz="1400"/>
              </a:p>
            </p:txBody>
          </p:sp>
        </p:grpSp>
        <p:cxnSp>
          <p:nvCxnSpPr>
            <p:cNvPr id="19" name="Connettore a gomito 18">
              <a:extLst>
                <a:ext uri="{FF2B5EF4-FFF2-40B4-BE49-F238E27FC236}">
                  <a16:creationId xmlns:a16="http://schemas.microsoft.com/office/drawing/2014/main" id="{00000000-0008-0000-0400-00001B000000}"/>
                </a:ext>
              </a:extLst>
            </p:cNvPr>
            <p:cNvCxnSpPr>
              <a:cxnSpLocks/>
              <a:stCxn id="24" idx="2"/>
              <a:endCxn id="25" idx="0"/>
            </p:cNvCxnSpPr>
            <p:nvPr/>
          </p:nvCxnSpPr>
          <p:spPr>
            <a:xfrm rot="16200000" flipH="1">
              <a:off x="12260477" y="1495831"/>
              <a:ext cx="477534" cy="2115"/>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763272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magine 12">
            <a:extLst>
              <a:ext uri="{FF2B5EF4-FFF2-40B4-BE49-F238E27FC236}">
                <a16:creationId xmlns:a16="http://schemas.microsoft.com/office/drawing/2014/main" id="{4E67D3C8-4271-4E7A-8EE2-D7FE082C18AB}"/>
              </a:ext>
            </a:extLst>
          </p:cNvPr>
          <p:cNvPicPr>
            <a:picLocks noChangeAspect="1"/>
          </p:cNvPicPr>
          <p:nvPr/>
        </p:nvPicPr>
        <p:blipFill rotWithShape="1">
          <a:blip r:embed="rId2"/>
          <a:srcRect b="45304"/>
          <a:stretch/>
        </p:blipFill>
        <p:spPr>
          <a:xfrm>
            <a:off x="7869781" y="3305593"/>
            <a:ext cx="9667193" cy="1964837"/>
          </a:xfrm>
          <a:prstGeom prst="rect">
            <a:avLst/>
          </a:prstGeom>
        </p:spPr>
      </p:pic>
      <p:pic>
        <p:nvPicPr>
          <p:cNvPr id="18" name="Immagine 17">
            <a:extLst>
              <a:ext uri="{FF2B5EF4-FFF2-40B4-BE49-F238E27FC236}">
                <a16:creationId xmlns:a16="http://schemas.microsoft.com/office/drawing/2014/main" id="{EDEBB2EC-F58A-40A7-B02B-C1BACE8C550C}"/>
              </a:ext>
            </a:extLst>
          </p:cNvPr>
          <p:cNvPicPr>
            <a:picLocks noChangeAspect="1"/>
          </p:cNvPicPr>
          <p:nvPr/>
        </p:nvPicPr>
        <p:blipFill>
          <a:blip r:embed="rId3"/>
          <a:stretch>
            <a:fillRect/>
          </a:stretch>
        </p:blipFill>
        <p:spPr>
          <a:xfrm>
            <a:off x="11846463" y="317655"/>
            <a:ext cx="5638451" cy="2924899"/>
          </a:xfrm>
          <a:prstGeom prst="rect">
            <a:avLst/>
          </a:prstGeom>
        </p:spPr>
      </p:pic>
      <p:pic>
        <p:nvPicPr>
          <p:cNvPr id="22" name="image4.png" descr="Συλλεκτήρας.JPG">
            <a:extLst>
              <a:ext uri="{FF2B5EF4-FFF2-40B4-BE49-F238E27FC236}">
                <a16:creationId xmlns:a16="http://schemas.microsoft.com/office/drawing/2014/main" id="{387A325A-0E6C-47AE-8A6F-AA4769DF1421}"/>
              </a:ext>
            </a:extLst>
          </p:cNvPr>
          <p:cNvPicPr preferRelativeResize="0"/>
          <p:nvPr/>
        </p:nvPicPr>
        <p:blipFill>
          <a:blip r:embed="rId4" cstate="print"/>
          <a:stretch>
            <a:fillRect/>
          </a:stretch>
        </p:blipFill>
        <p:spPr>
          <a:xfrm rot="5400000">
            <a:off x="2657571" y="537387"/>
            <a:ext cx="2714625" cy="7553131"/>
          </a:xfrm>
          <a:prstGeom prst="rect">
            <a:avLst/>
          </a:prstGeom>
          <a:noFill/>
        </p:spPr>
      </p:pic>
      <p:sp>
        <p:nvSpPr>
          <p:cNvPr id="3" name="Rettangolo 2"/>
          <p:cNvSpPr/>
          <p:nvPr/>
        </p:nvSpPr>
        <p:spPr>
          <a:xfrm>
            <a:off x="670793" y="5862665"/>
            <a:ext cx="5798246" cy="3553473"/>
          </a:xfrm>
          <a:prstGeom prst="rect">
            <a:avLst/>
          </a:prstGeom>
          <a:ln w="50800">
            <a:solidFill>
              <a:schemeClr val="accent6">
                <a:lumMod val="75000"/>
              </a:schemeClr>
            </a:solidFill>
          </a:ln>
        </p:spPr>
        <p:txBody>
          <a:bodyPr wrap="square">
            <a:spAutoFit/>
          </a:bodyPr>
          <a:lstStyle/>
          <a:p>
            <a:pPr>
              <a:lnSpc>
                <a:spcPct val="115000"/>
              </a:lnSpc>
              <a:spcAft>
                <a:spcPts val="1000"/>
              </a:spcAft>
            </a:pPr>
            <a:r>
              <a:rPr lang="en-US" sz="2400" b="1" dirty="0">
                <a:latin typeface="Calibri" panose="020F0502020204030204" pitchFamily="34" charset="0"/>
                <a:ea typeface="Calibri" panose="020F0502020204030204" pitchFamily="34" charset="0"/>
                <a:cs typeface="Times New Roman" panose="02020603050405020304" pitchFamily="18" charset="0"/>
              </a:rPr>
              <a:t>Expected Results:</a:t>
            </a:r>
          </a:p>
          <a:p>
            <a:pPr marL="342900" indent="-342900">
              <a:lnSpc>
                <a:spcPct val="115000"/>
              </a:lnSpc>
              <a:spcAft>
                <a:spcPts val="1000"/>
              </a:spcAft>
              <a:buFont typeface="Wingdings" panose="05000000000000000000" pitchFamily="2" charset="2"/>
              <a:buChar char="Ø"/>
            </a:pPr>
            <a:r>
              <a:rPr lang="en-US" sz="2400" dirty="0">
                <a:latin typeface="Calibri" panose="020F0502020204030204" pitchFamily="34" charset="0"/>
                <a:ea typeface="Calibri" panose="020F0502020204030204" pitchFamily="34" charset="0"/>
                <a:cs typeface="Times New Roman" panose="02020603050405020304" pitchFamily="18" charset="0"/>
              </a:rPr>
              <a:t>&gt; 60 m3/year of harvested water </a:t>
            </a:r>
          </a:p>
          <a:p>
            <a:pPr marL="342900" indent="-342900">
              <a:lnSpc>
                <a:spcPct val="115000"/>
              </a:lnSpc>
              <a:spcAft>
                <a:spcPts val="1000"/>
              </a:spcAft>
              <a:buFont typeface="Wingdings" panose="05000000000000000000" pitchFamily="2" charset="2"/>
              <a:buChar char="Ø"/>
            </a:pPr>
            <a:r>
              <a:rPr lang="en-US" sz="2400" dirty="0">
                <a:latin typeface="Calibri" panose="020F0502020204030204" pitchFamily="34" charset="0"/>
                <a:ea typeface="Calibri" panose="020F0502020204030204" pitchFamily="34" charset="0"/>
                <a:cs typeface="Times New Roman" panose="02020603050405020304" pitchFamily="18" charset="0"/>
              </a:rPr>
              <a:t>Expected production of oregano&gt; 800 kg/year</a:t>
            </a:r>
          </a:p>
          <a:p>
            <a:pPr marL="342900" indent="-342900">
              <a:lnSpc>
                <a:spcPct val="115000"/>
              </a:lnSpc>
              <a:spcAft>
                <a:spcPts val="1000"/>
              </a:spcAft>
              <a:buFont typeface="Wingdings" panose="05000000000000000000" pitchFamily="2" charset="2"/>
              <a:buChar char="Ø"/>
            </a:pPr>
            <a:r>
              <a:rPr lang="en-US" sz="2400" dirty="0">
                <a:latin typeface="Calibri" panose="020F0502020204030204" pitchFamily="34" charset="0"/>
                <a:ea typeface="Calibri" panose="020F0502020204030204" pitchFamily="34" charset="0"/>
                <a:cs typeface="Times New Roman" panose="02020603050405020304" pitchFamily="18" charset="0"/>
              </a:rPr>
              <a:t>Energy consumption &lt;0.5 kWh/m3 of harvested water </a:t>
            </a:r>
          </a:p>
          <a:p>
            <a:pPr marL="342900" indent="-342900">
              <a:lnSpc>
                <a:spcPct val="115000"/>
              </a:lnSpc>
              <a:spcAft>
                <a:spcPts val="1000"/>
              </a:spcAft>
              <a:buFont typeface="Wingdings" panose="05000000000000000000" pitchFamily="2" charset="2"/>
              <a:buChar char="Ø"/>
            </a:pPr>
            <a:r>
              <a:rPr lang="en-US" sz="2400" dirty="0">
                <a:latin typeface="Calibri" panose="020F0502020204030204" pitchFamily="34" charset="0"/>
                <a:ea typeface="Calibri" panose="020F0502020204030204" pitchFamily="34" charset="0"/>
                <a:cs typeface="Times New Roman" panose="02020603050405020304" pitchFamily="18" charset="0"/>
              </a:rPr>
              <a:t>0.4 ha irrigated area</a:t>
            </a:r>
          </a:p>
        </p:txBody>
      </p:sp>
      <p:sp>
        <p:nvSpPr>
          <p:cNvPr id="2" name="Ορθογώνιο 1">
            <a:extLst>
              <a:ext uri="{FF2B5EF4-FFF2-40B4-BE49-F238E27FC236}">
                <a16:creationId xmlns:a16="http://schemas.microsoft.com/office/drawing/2014/main" id="{A8BD80C9-BD62-45AA-8893-E503A0555ED3}"/>
              </a:ext>
            </a:extLst>
          </p:cNvPr>
          <p:cNvSpPr/>
          <p:nvPr/>
        </p:nvSpPr>
        <p:spPr>
          <a:xfrm>
            <a:off x="350449" y="555770"/>
            <a:ext cx="11144866" cy="2768963"/>
          </a:xfrm>
          <a:prstGeom prst="rect">
            <a:avLst/>
          </a:prstGeom>
          <a:ln w="50800">
            <a:solidFill>
              <a:schemeClr val="accent6">
                <a:lumMod val="75000"/>
              </a:schemeClr>
            </a:solidFill>
          </a:ln>
        </p:spPr>
        <p:txBody>
          <a:bodyPr wrap="square">
            <a:spAutoFit/>
          </a:bodyPr>
          <a:lstStyle/>
          <a:p>
            <a:pPr>
              <a:lnSpc>
                <a:spcPct val="115000"/>
              </a:lnSpc>
              <a:spcAft>
                <a:spcPts val="1000"/>
              </a:spcAft>
            </a:pPr>
            <a:r>
              <a:rPr lang="en-US" sz="2400" b="1" dirty="0">
                <a:latin typeface="Calibri" panose="020F0502020204030204" pitchFamily="34" charset="0"/>
                <a:ea typeface="Calibri" panose="020F0502020204030204" pitchFamily="34" charset="0"/>
                <a:cs typeface="Times New Roman" panose="02020603050405020304" pitchFamily="18" charset="0"/>
              </a:rPr>
              <a:t>Technical Specifications</a:t>
            </a:r>
            <a:r>
              <a:rPr lang="el-GR" sz="2400" b="1" dirty="0">
                <a:latin typeface="Calibri" panose="020F0502020204030204" pitchFamily="34" charset="0"/>
                <a:ea typeface="Calibri" panose="020F0502020204030204" pitchFamily="34" charset="0"/>
                <a:cs typeface="Times New Roman" panose="02020603050405020304" pitchFamily="18" charset="0"/>
              </a:rPr>
              <a:t> </a:t>
            </a:r>
            <a:r>
              <a:rPr lang="en-US" sz="2400" b="1" dirty="0">
                <a:latin typeface="Calibri" panose="020F0502020204030204" pitchFamily="34" charset="0"/>
                <a:ea typeface="Calibri" panose="020F0502020204030204" pitchFamily="34" charset="0"/>
                <a:cs typeface="Times New Roman" panose="02020603050405020304" pitchFamily="18" charset="0"/>
              </a:rPr>
              <a:t>for  Mykonos</a:t>
            </a:r>
            <a:endParaRPr lang="el-GR" sz="24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15000"/>
              </a:lnSpc>
              <a:buFont typeface="Wingdings" panose="05000000000000000000" pitchFamily="2" charset="2"/>
              <a:buChar char="Ø"/>
            </a:pPr>
            <a:r>
              <a:rPr lang="en-US" sz="2400" dirty="0">
                <a:latin typeface="Calibri" panose="020F0502020204030204" pitchFamily="34" charset="0"/>
                <a:ea typeface="Calibri" panose="020F0502020204030204" pitchFamily="34" charset="0"/>
                <a:cs typeface="Times New Roman" panose="02020603050405020304" pitchFamily="18" charset="0"/>
              </a:rPr>
              <a:t>Average annual rainfall = 319 mm</a:t>
            </a:r>
          </a:p>
          <a:p>
            <a:pPr marL="342900" indent="-342900">
              <a:lnSpc>
                <a:spcPct val="115000"/>
              </a:lnSpc>
              <a:buFont typeface="Wingdings" panose="05000000000000000000" pitchFamily="2" charset="2"/>
              <a:buChar char="Ø"/>
            </a:pPr>
            <a:r>
              <a:rPr lang="en-US" sz="2400" dirty="0">
                <a:latin typeface="Calibri" panose="020F0502020204030204" pitchFamily="34" charset="0"/>
                <a:ea typeface="Calibri" panose="020F0502020204030204" pitchFamily="34" charset="0"/>
                <a:cs typeface="Times New Roman" panose="02020603050405020304" pitchFamily="18" charset="0"/>
              </a:rPr>
              <a:t>Subsurface rainwater collector of approximately 280 m2 and depth of 60cm. </a:t>
            </a:r>
          </a:p>
          <a:p>
            <a:pPr marL="342900" indent="-342900">
              <a:lnSpc>
                <a:spcPct val="115000"/>
              </a:lnSpc>
              <a:buFont typeface="Wingdings" panose="05000000000000000000" pitchFamily="2" charset="2"/>
              <a:buChar char="Ø"/>
            </a:pPr>
            <a:r>
              <a:rPr lang="en-US" sz="2400" dirty="0">
                <a:latin typeface="Calibri" panose="020F0502020204030204" pitchFamily="34" charset="0"/>
                <a:ea typeface="Calibri" panose="020F0502020204030204" pitchFamily="34" charset="0"/>
                <a:cs typeface="Times New Roman" panose="02020603050405020304" pitchFamily="18" charset="0"/>
              </a:rPr>
              <a:t>Two flexible cylindrical tanks of structural grid with total cumulative capacity of 60m3</a:t>
            </a:r>
          </a:p>
          <a:p>
            <a:pPr marL="342900" indent="-342900">
              <a:lnSpc>
                <a:spcPct val="115000"/>
              </a:lnSpc>
              <a:buFont typeface="Wingdings" panose="05000000000000000000" pitchFamily="2" charset="2"/>
              <a:buChar char="Ø"/>
            </a:pPr>
            <a:r>
              <a:rPr lang="en-US" sz="2400" dirty="0">
                <a:latin typeface="Calibri" panose="020F0502020204030204" pitchFamily="34" charset="0"/>
                <a:ea typeface="Calibri" panose="020F0502020204030204" pitchFamily="34" charset="0"/>
                <a:cs typeface="Times New Roman" panose="02020603050405020304" pitchFamily="18" charset="0"/>
              </a:rPr>
              <a:t>Total water harvesting capacity &gt; 60 m3 / year</a:t>
            </a:r>
          </a:p>
          <a:p>
            <a:pPr marL="342900" indent="-342900">
              <a:lnSpc>
                <a:spcPct val="115000"/>
              </a:lnSpc>
              <a:buFont typeface="Wingdings" panose="05000000000000000000" pitchFamily="2" charset="2"/>
              <a:buChar char="Ø"/>
            </a:pPr>
            <a:r>
              <a:rPr lang="en-US" sz="2400" dirty="0">
                <a:latin typeface="Calibri" panose="020F0502020204030204" pitchFamily="34" charset="0"/>
                <a:ea typeface="Calibri" panose="020F0502020204030204" pitchFamily="34" charset="0"/>
                <a:cs typeface="Times New Roman" panose="02020603050405020304" pitchFamily="18" charset="0"/>
              </a:rPr>
              <a:t>Automated system of drip irrigation  in oregano crops of 4000m2</a:t>
            </a:r>
            <a:endParaRPr lang="el-GR" sz="2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9" name="Ορθογώνιο 8">
            <a:extLst>
              <a:ext uri="{FF2B5EF4-FFF2-40B4-BE49-F238E27FC236}">
                <a16:creationId xmlns:a16="http://schemas.microsoft.com/office/drawing/2014/main" id="{42A1D408-CBD7-4A62-8292-1591D60687BF}"/>
              </a:ext>
            </a:extLst>
          </p:cNvPr>
          <p:cNvSpPr/>
          <p:nvPr/>
        </p:nvSpPr>
        <p:spPr>
          <a:xfrm>
            <a:off x="7310687" y="5534209"/>
            <a:ext cx="9830901" cy="4210383"/>
          </a:xfrm>
          <a:prstGeom prst="rect">
            <a:avLst/>
          </a:prstGeom>
          <a:ln w="50800">
            <a:solidFill>
              <a:srgbClr val="00B050"/>
            </a:solidFill>
          </a:ln>
        </p:spPr>
        <p:txBody>
          <a:bodyPr wrap="square">
            <a:spAutoFit/>
          </a:bodyPr>
          <a:lstStyle/>
          <a:p>
            <a:pPr>
              <a:lnSpc>
                <a:spcPct val="115000"/>
              </a:lnSpc>
            </a:pPr>
            <a:r>
              <a:rPr lang="en-US" sz="2400" b="1" dirty="0">
                <a:latin typeface="Calibri" panose="020F0502020204030204" pitchFamily="34" charset="0"/>
                <a:ea typeface="Calibri" panose="020F0502020204030204" pitchFamily="34" charset="0"/>
                <a:cs typeface="Times New Roman" panose="02020603050405020304" pitchFamily="18" charset="0"/>
              </a:rPr>
              <a:t>Benefits</a:t>
            </a:r>
          </a:p>
          <a:p>
            <a:r>
              <a:rPr lang="en-US" sz="2400" dirty="0"/>
              <a:t>Cheap water supply at remote areas without other water supply</a:t>
            </a:r>
          </a:p>
          <a:p>
            <a:endParaRPr lang="en-US" sz="2400" dirty="0"/>
          </a:p>
          <a:p>
            <a:r>
              <a:rPr lang="en-US" sz="2400" dirty="0"/>
              <a:t>Savings of freshwater</a:t>
            </a:r>
          </a:p>
          <a:p>
            <a:endParaRPr lang="en-US" sz="2400" dirty="0"/>
          </a:p>
          <a:p>
            <a:r>
              <a:rPr lang="en-US" sz="2400" dirty="0"/>
              <a:t>Create business case with little input</a:t>
            </a:r>
          </a:p>
          <a:p>
            <a:endParaRPr lang="en-US" sz="2400" dirty="0">
              <a:latin typeface="Calibri" panose="020F0502020204030204" pitchFamily="34" charset="0"/>
              <a:ea typeface="Calibri" panose="020F0502020204030204" pitchFamily="34" charset="0"/>
              <a:cs typeface="Times New Roman" panose="02020603050405020304" pitchFamily="18" charset="0"/>
            </a:endParaRPr>
          </a:p>
          <a:p>
            <a:r>
              <a:rPr lang="en-US" sz="2400" dirty="0">
                <a:latin typeface="Calibri" panose="020F0502020204030204" pitchFamily="34" charset="0"/>
                <a:ea typeface="Calibri" panose="020F0502020204030204" pitchFamily="34" charset="0"/>
                <a:cs typeface="Times New Roman" panose="02020603050405020304" pitchFamily="18" charset="0"/>
              </a:rPr>
              <a:t>Minimization of construction and operation costs to create an economically viable and profitable water collection and irrigation system</a:t>
            </a:r>
          </a:p>
          <a:p>
            <a:endParaRPr lang="en-US" sz="2400" dirty="0">
              <a:latin typeface="Calibri" panose="020F0502020204030204" pitchFamily="34" charset="0"/>
              <a:ea typeface="Calibri" panose="020F0502020204030204" pitchFamily="34" charset="0"/>
              <a:cs typeface="Times New Roman" panose="02020603050405020304" pitchFamily="18" charset="0"/>
            </a:endParaRPr>
          </a:p>
          <a:p>
            <a:r>
              <a:rPr lang="en-US" sz="2400" dirty="0">
                <a:solidFill>
                  <a:srgbClr val="FF0000"/>
                </a:solidFill>
                <a:latin typeface="Calibri" panose="020F0502020204030204" pitchFamily="34" charset="0"/>
                <a:ea typeface="Calibri" panose="020F0502020204030204" pitchFamily="34" charset="0"/>
                <a:cs typeface="Times New Roman" panose="02020603050405020304" pitchFamily="18" charset="0"/>
              </a:rPr>
              <a:t>Payback period &lt; 3 years</a:t>
            </a:r>
          </a:p>
        </p:txBody>
      </p:sp>
    </p:spTree>
    <p:extLst>
      <p:ext uri="{BB962C8B-B14F-4D97-AF65-F5344CB8AC3E}">
        <p14:creationId xmlns:p14="http://schemas.microsoft.com/office/powerpoint/2010/main" val="2687285461"/>
      </p:ext>
    </p:extLst>
  </p:cSld>
  <p:clrMapOvr>
    <a:masterClrMapping/>
  </p:clrMapOvr>
</p:sld>
</file>

<file path=ppt/theme/theme1.xml><?xml version="1.0" encoding="utf-8"?>
<a:theme xmlns:a="http://schemas.openxmlformats.org/drawingml/2006/main" name="Θέμα του Office">
  <a:themeElements>
    <a:clrScheme name="Θέμα του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Θέμα του 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Θέμα του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583</TotalTime>
  <Words>278</Words>
  <Application>Microsoft Office PowerPoint</Application>
  <PresentationFormat>Personalizzato</PresentationFormat>
  <Paragraphs>46</Paragraphs>
  <Slides>2</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2</vt:i4>
      </vt:variant>
    </vt:vector>
  </HeadingPairs>
  <TitlesOfParts>
    <vt:vector size="7" baseType="lpstr">
      <vt:lpstr>Arial</vt:lpstr>
      <vt:lpstr>Calibri</vt:lpstr>
      <vt:lpstr>Calibri Light</vt:lpstr>
      <vt:lpstr>Wingdings</vt:lpstr>
      <vt:lpstr>Θέμα του Office</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Constantinos Noutsopoulos</dc:creator>
  <cp:lastModifiedBy>Giulia</cp:lastModifiedBy>
  <cp:revision>36</cp:revision>
  <dcterms:created xsi:type="dcterms:W3CDTF">2020-03-18T16:05:43Z</dcterms:created>
  <dcterms:modified xsi:type="dcterms:W3CDTF">2020-04-16T09:49:49Z</dcterms:modified>
</cp:coreProperties>
</file>