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Lst>
  <p:sldSz cx="17610138" cy="9906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59" d="100"/>
          <a:sy n="59" d="100"/>
        </p:scale>
        <p:origin x="602" y="3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Title 1"/>
          <p:cNvSpPr>
            <a:spLocks noGrp="1"/>
          </p:cNvSpPr>
          <p:nvPr>
            <p:ph type="ctrTitle"/>
          </p:nvPr>
        </p:nvSpPr>
        <p:spPr>
          <a:xfrm>
            <a:off x="2201267" y="1621191"/>
            <a:ext cx="13207604" cy="3448756"/>
          </a:xfrm>
        </p:spPr>
        <p:txBody>
          <a:bodyPr anchor="b"/>
          <a:lstStyle>
            <a:lvl1pPr algn="ctr">
              <a:defRPr sz="8666"/>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2201267" y="5202944"/>
            <a:ext cx="13207604" cy="2391656"/>
          </a:xfrm>
        </p:spPr>
        <p:txBody>
          <a:bodyPr/>
          <a:lstStyle>
            <a:lvl1pPr marL="0" indent="0" algn="ctr">
              <a:buNone/>
              <a:defRPr sz="3467"/>
            </a:lvl1pPr>
            <a:lvl2pPr marL="660380" indent="0" algn="ctr">
              <a:buNone/>
              <a:defRPr sz="2889"/>
            </a:lvl2pPr>
            <a:lvl3pPr marL="1320759" indent="0" algn="ctr">
              <a:buNone/>
              <a:defRPr sz="2600"/>
            </a:lvl3pPr>
            <a:lvl4pPr marL="1981139" indent="0" algn="ctr">
              <a:buNone/>
              <a:defRPr sz="2311"/>
            </a:lvl4pPr>
            <a:lvl5pPr marL="2641519" indent="0" algn="ctr">
              <a:buNone/>
              <a:defRPr sz="2311"/>
            </a:lvl5pPr>
            <a:lvl6pPr marL="3301898" indent="0" algn="ctr">
              <a:buNone/>
              <a:defRPr sz="2311"/>
            </a:lvl6pPr>
            <a:lvl7pPr marL="3962278" indent="0" algn="ctr">
              <a:buNone/>
              <a:defRPr sz="2311"/>
            </a:lvl7pPr>
            <a:lvl8pPr marL="4622658" indent="0" algn="ctr">
              <a:buNone/>
              <a:defRPr sz="2311"/>
            </a:lvl8pPr>
            <a:lvl9pPr marL="5283037" indent="0" algn="ctr">
              <a:buNone/>
              <a:defRPr sz="2311"/>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p:txBody>
          <a:bodyPr/>
          <a:lstStyle/>
          <a:p>
            <a:fld id="{56AACD41-CB85-459B-9DC1-CA3E9875E45E}" type="datetimeFigureOut">
              <a:rPr lang="el-GR" smtClean="0"/>
              <a:t>16/4/2020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B6DFEAA-B7F1-4542-9704-2EE7EF8FBC32}" type="slidenum">
              <a:rPr lang="el-GR" smtClean="0"/>
              <a:t>‹N›</a:t>
            </a:fld>
            <a:endParaRPr lang="el-GR"/>
          </a:p>
        </p:txBody>
      </p:sp>
    </p:spTree>
    <p:extLst>
      <p:ext uri="{BB962C8B-B14F-4D97-AF65-F5344CB8AC3E}">
        <p14:creationId xmlns:p14="http://schemas.microsoft.com/office/powerpoint/2010/main" val="6184158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56AACD41-CB85-459B-9DC1-CA3E9875E45E}" type="datetimeFigureOut">
              <a:rPr lang="el-GR" smtClean="0"/>
              <a:t>16/4/2020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B6DFEAA-B7F1-4542-9704-2EE7EF8FBC32}" type="slidenum">
              <a:rPr lang="el-GR" smtClean="0"/>
              <a:t>‹N›</a:t>
            </a:fld>
            <a:endParaRPr lang="el-GR"/>
          </a:p>
        </p:txBody>
      </p:sp>
    </p:spTree>
    <p:extLst>
      <p:ext uri="{BB962C8B-B14F-4D97-AF65-F5344CB8AC3E}">
        <p14:creationId xmlns:p14="http://schemas.microsoft.com/office/powerpoint/2010/main" val="40872167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2602255" y="527403"/>
            <a:ext cx="3797186" cy="8394877"/>
          </a:xfrm>
        </p:spPr>
        <p:txBody>
          <a:bodyPr vert="eaVert"/>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1210697" y="527403"/>
            <a:ext cx="11171431" cy="8394877"/>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56AACD41-CB85-459B-9DC1-CA3E9875E45E}" type="datetimeFigureOut">
              <a:rPr lang="el-GR" smtClean="0"/>
              <a:t>16/4/2020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B6DFEAA-B7F1-4542-9704-2EE7EF8FBC32}" type="slidenum">
              <a:rPr lang="el-GR" smtClean="0"/>
              <a:t>‹N›</a:t>
            </a:fld>
            <a:endParaRPr lang="el-GR"/>
          </a:p>
        </p:txBody>
      </p:sp>
    </p:spTree>
    <p:extLst>
      <p:ext uri="{BB962C8B-B14F-4D97-AF65-F5344CB8AC3E}">
        <p14:creationId xmlns:p14="http://schemas.microsoft.com/office/powerpoint/2010/main" val="13024946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56AACD41-CB85-459B-9DC1-CA3E9875E45E}" type="datetimeFigureOut">
              <a:rPr lang="el-GR" smtClean="0"/>
              <a:t>16/4/2020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B6DFEAA-B7F1-4542-9704-2EE7EF8FBC32}" type="slidenum">
              <a:rPr lang="el-GR" smtClean="0"/>
              <a:t>‹N›</a:t>
            </a:fld>
            <a:endParaRPr lang="el-GR"/>
          </a:p>
        </p:txBody>
      </p:sp>
    </p:spTree>
    <p:extLst>
      <p:ext uri="{BB962C8B-B14F-4D97-AF65-F5344CB8AC3E}">
        <p14:creationId xmlns:p14="http://schemas.microsoft.com/office/powerpoint/2010/main" val="35395119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1201525" y="2469622"/>
            <a:ext cx="15188744" cy="4120620"/>
          </a:xfrm>
        </p:spPr>
        <p:txBody>
          <a:bodyPr anchor="b"/>
          <a:lstStyle>
            <a:lvl1pPr>
              <a:defRPr sz="8666"/>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201525" y="6629225"/>
            <a:ext cx="15188744" cy="2166937"/>
          </a:xfrm>
        </p:spPr>
        <p:txBody>
          <a:bodyPr/>
          <a:lstStyle>
            <a:lvl1pPr marL="0" indent="0">
              <a:buNone/>
              <a:defRPr sz="3467">
                <a:solidFill>
                  <a:schemeClr val="tx1">
                    <a:tint val="75000"/>
                  </a:schemeClr>
                </a:solidFill>
              </a:defRPr>
            </a:lvl1pPr>
            <a:lvl2pPr marL="660380" indent="0">
              <a:buNone/>
              <a:defRPr sz="2889">
                <a:solidFill>
                  <a:schemeClr val="tx1">
                    <a:tint val="75000"/>
                  </a:schemeClr>
                </a:solidFill>
              </a:defRPr>
            </a:lvl2pPr>
            <a:lvl3pPr marL="1320759" indent="0">
              <a:buNone/>
              <a:defRPr sz="2600">
                <a:solidFill>
                  <a:schemeClr val="tx1">
                    <a:tint val="75000"/>
                  </a:schemeClr>
                </a:solidFill>
              </a:defRPr>
            </a:lvl3pPr>
            <a:lvl4pPr marL="1981139" indent="0">
              <a:buNone/>
              <a:defRPr sz="2311">
                <a:solidFill>
                  <a:schemeClr val="tx1">
                    <a:tint val="75000"/>
                  </a:schemeClr>
                </a:solidFill>
              </a:defRPr>
            </a:lvl4pPr>
            <a:lvl5pPr marL="2641519" indent="0">
              <a:buNone/>
              <a:defRPr sz="2311">
                <a:solidFill>
                  <a:schemeClr val="tx1">
                    <a:tint val="75000"/>
                  </a:schemeClr>
                </a:solidFill>
              </a:defRPr>
            </a:lvl5pPr>
            <a:lvl6pPr marL="3301898" indent="0">
              <a:buNone/>
              <a:defRPr sz="2311">
                <a:solidFill>
                  <a:schemeClr val="tx1">
                    <a:tint val="75000"/>
                  </a:schemeClr>
                </a:solidFill>
              </a:defRPr>
            </a:lvl6pPr>
            <a:lvl7pPr marL="3962278" indent="0">
              <a:buNone/>
              <a:defRPr sz="2311">
                <a:solidFill>
                  <a:schemeClr val="tx1">
                    <a:tint val="75000"/>
                  </a:schemeClr>
                </a:solidFill>
              </a:defRPr>
            </a:lvl7pPr>
            <a:lvl8pPr marL="4622658" indent="0">
              <a:buNone/>
              <a:defRPr sz="2311">
                <a:solidFill>
                  <a:schemeClr val="tx1">
                    <a:tint val="75000"/>
                  </a:schemeClr>
                </a:solidFill>
              </a:defRPr>
            </a:lvl8pPr>
            <a:lvl9pPr marL="5283037" indent="0">
              <a:buNone/>
              <a:defRPr sz="2311">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56AACD41-CB85-459B-9DC1-CA3E9875E45E}" type="datetimeFigureOut">
              <a:rPr lang="el-GR" smtClean="0"/>
              <a:t>16/4/2020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B6DFEAA-B7F1-4542-9704-2EE7EF8FBC32}" type="slidenum">
              <a:rPr lang="el-GR" smtClean="0"/>
              <a:t>‹N›</a:t>
            </a:fld>
            <a:endParaRPr lang="el-GR"/>
          </a:p>
        </p:txBody>
      </p:sp>
    </p:spTree>
    <p:extLst>
      <p:ext uri="{BB962C8B-B14F-4D97-AF65-F5344CB8AC3E}">
        <p14:creationId xmlns:p14="http://schemas.microsoft.com/office/powerpoint/2010/main" val="23161343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1210697" y="2637014"/>
            <a:ext cx="7484309" cy="6285266"/>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Content Placeholder 3"/>
          <p:cNvSpPr>
            <a:spLocks noGrp="1"/>
          </p:cNvSpPr>
          <p:nvPr>
            <p:ph sz="half" idx="2"/>
          </p:nvPr>
        </p:nvSpPr>
        <p:spPr>
          <a:xfrm>
            <a:off x="8915132" y="2637014"/>
            <a:ext cx="7484309" cy="6285266"/>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Date Placeholder 4"/>
          <p:cNvSpPr>
            <a:spLocks noGrp="1"/>
          </p:cNvSpPr>
          <p:nvPr>
            <p:ph type="dt" sz="half" idx="10"/>
          </p:nvPr>
        </p:nvSpPr>
        <p:spPr/>
        <p:txBody>
          <a:bodyPr/>
          <a:lstStyle/>
          <a:p>
            <a:fld id="{56AACD41-CB85-459B-9DC1-CA3E9875E45E}" type="datetimeFigureOut">
              <a:rPr lang="el-GR" smtClean="0"/>
              <a:t>16/4/2020</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2B6DFEAA-B7F1-4542-9704-2EE7EF8FBC32}" type="slidenum">
              <a:rPr lang="el-GR" smtClean="0"/>
              <a:t>‹N›</a:t>
            </a:fld>
            <a:endParaRPr lang="el-GR"/>
          </a:p>
        </p:txBody>
      </p:sp>
    </p:spTree>
    <p:extLst>
      <p:ext uri="{BB962C8B-B14F-4D97-AF65-F5344CB8AC3E}">
        <p14:creationId xmlns:p14="http://schemas.microsoft.com/office/powerpoint/2010/main" val="1148021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a:xfrm>
            <a:off x="1212991" y="527404"/>
            <a:ext cx="15188744" cy="1914702"/>
          </a:xfrm>
        </p:spPr>
        <p:txBody>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212991" y="2428347"/>
            <a:ext cx="7449913" cy="1190095"/>
          </a:xfrm>
        </p:spPr>
        <p:txBody>
          <a:bodyPr anchor="b"/>
          <a:lstStyle>
            <a:lvl1pPr marL="0" indent="0">
              <a:buNone/>
              <a:defRPr sz="3467" b="1"/>
            </a:lvl1pPr>
            <a:lvl2pPr marL="660380" indent="0">
              <a:buNone/>
              <a:defRPr sz="2889" b="1"/>
            </a:lvl2pPr>
            <a:lvl3pPr marL="1320759" indent="0">
              <a:buNone/>
              <a:defRPr sz="2600" b="1"/>
            </a:lvl3pPr>
            <a:lvl4pPr marL="1981139" indent="0">
              <a:buNone/>
              <a:defRPr sz="2311" b="1"/>
            </a:lvl4pPr>
            <a:lvl5pPr marL="2641519" indent="0">
              <a:buNone/>
              <a:defRPr sz="2311" b="1"/>
            </a:lvl5pPr>
            <a:lvl6pPr marL="3301898" indent="0">
              <a:buNone/>
              <a:defRPr sz="2311" b="1"/>
            </a:lvl6pPr>
            <a:lvl7pPr marL="3962278" indent="0">
              <a:buNone/>
              <a:defRPr sz="2311" b="1"/>
            </a:lvl7pPr>
            <a:lvl8pPr marL="4622658" indent="0">
              <a:buNone/>
              <a:defRPr sz="2311" b="1"/>
            </a:lvl8pPr>
            <a:lvl9pPr marL="5283037" indent="0">
              <a:buNone/>
              <a:defRPr sz="2311" b="1"/>
            </a:lvl9pPr>
          </a:lstStyle>
          <a:p>
            <a:pPr lvl="0"/>
            <a:r>
              <a:rPr lang="el-GR"/>
              <a:t>Στυλ κειμένου υποδείγματος</a:t>
            </a:r>
          </a:p>
        </p:txBody>
      </p:sp>
      <p:sp>
        <p:nvSpPr>
          <p:cNvPr id="4" name="Content Placeholder 3"/>
          <p:cNvSpPr>
            <a:spLocks noGrp="1"/>
          </p:cNvSpPr>
          <p:nvPr>
            <p:ph sz="half" idx="2"/>
          </p:nvPr>
        </p:nvSpPr>
        <p:spPr>
          <a:xfrm>
            <a:off x="1212991" y="3618442"/>
            <a:ext cx="7449913" cy="5322183"/>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Text Placeholder 4"/>
          <p:cNvSpPr>
            <a:spLocks noGrp="1"/>
          </p:cNvSpPr>
          <p:nvPr>
            <p:ph type="body" sz="quarter" idx="3"/>
          </p:nvPr>
        </p:nvSpPr>
        <p:spPr>
          <a:xfrm>
            <a:off x="8915133" y="2428347"/>
            <a:ext cx="7486602" cy="1190095"/>
          </a:xfrm>
        </p:spPr>
        <p:txBody>
          <a:bodyPr anchor="b"/>
          <a:lstStyle>
            <a:lvl1pPr marL="0" indent="0">
              <a:buNone/>
              <a:defRPr sz="3467" b="1"/>
            </a:lvl1pPr>
            <a:lvl2pPr marL="660380" indent="0">
              <a:buNone/>
              <a:defRPr sz="2889" b="1"/>
            </a:lvl2pPr>
            <a:lvl3pPr marL="1320759" indent="0">
              <a:buNone/>
              <a:defRPr sz="2600" b="1"/>
            </a:lvl3pPr>
            <a:lvl4pPr marL="1981139" indent="0">
              <a:buNone/>
              <a:defRPr sz="2311" b="1"/>
            </a:lvl4pPr>
            <a:lvl5pPr marL="2641519" indent="0">
              <a:buNone/>
              <a:defRPr sz="2311" b="1"/>
            </a:lvl5pPr>
            <a:lvl6pPr marL="3301898" indent="0">
              <a:buNone/>
              <a:defRPr sz="2311" b="1"/>
            </a:lvl6pPr>
            <a:lvl7pPr marL="3962278" indent="0">
              <a:buNone/>
              <a:defRPr sz="2311" b="1"/>
            </a:lvl7pPr>
            <a:lvl8pPr marL="4622658" indent="0">
              <a:buNone/>
              <a:defRPr sz="2311" b="1"/>
            </a:lvl8pPr>
            <a:lvl9pPr marL="5283037" indent="0">
              <a:buNone/>
              <a:defRPr sz="2311" b="1"/>
            </a:lvl9pPr>
          </a:lstStyle>
          <a:p>
            <a:pPr lvl="0"/>
            <a:r>
              <a:rPr lang="el-GR"/>
              <a:t>Στυλ κειμένου υποδείγματος</a:t>
            </a:r>
          </a:p>
        </p:txBody>
      </p:sp>
      <p:sp>
        <p:nvSpPr>
          <p:cNvPr id="6" name="Content Placeholder 5"/>
          <p:cNvSpPr>
            <a:spLocks noGrp="1"/>
          </p:cNvSpPr>
          <p:nvPr>
            <p:ph sz="quarter" idx="4"/>
          </p:nvPr>
        </p:nvSpPr>
        <p:spPr>
          <a:xfrm>
            <a:off x="8915133" y="3618442"/>
            <a:ext cx="7486602" cy="5322183"/>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7" name="Date Placeholder 6"/>
          <p:cNvSpPr>
            <a:spLocks noGrp="1"/>
          </p:cNvSpPr>
          <p:nvPr>
            <p:ph type="dt" sz="half" idx="10"/>
          </p:nvPr>
        </p:nvSpPr>
        <p:spPr/>
        <p:txBody>
          <a:bodyPr/>
          <a:lstStyle/>
          <a:p>
            <a:fld id="{56AACD41-CB85-459B-9DC1-CA3E9875E45E}" type="datetimeFigureOut">
              <a:rPr lang="el-GR" smtClean="0"/>
              <a:t>16/4/2020</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2B6DFEAA-B7F1-4542-9704-2EE7EF8FBC32}" type="slidenum">
              <a:rPr lang="el-GR" smtClean="0"/>
              <a:t>‹N›</a:t>
            </a:fld>
            <a:endParaRPr lang="el-GR"/>
          </a:p>
        </p:txBody>
      </p:sp>
    </p:spTree>
    <p:extLst>
      <p:ext uri="{BB962C8B-B14F-4D97-AF65-F5344CB8AC3E}">
        <p14:creationId xmlns:p14="http://schemas.microsoft.com/office/powerpoint/2010/main" val="387032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Date Placeholder 2"/>
          <p:cNvSpPr>
            <a:spLocks noGrp="1"/>
          </p:cNvSpPr>
          <p:nvPr>
            <p:ph type="dt" sz="half" idx="10"/>
          </p:nvPr>
        </p:nvSpPr>
        <p:spPr/>
        <p:txBody>
          <a:bodyPr/>
          <a:lstStyle/>
          <a:p>
            <a:fld id="{56AACD41-CB85-459B-9DC1-CA3E9875E45E}" type="datetimeFigureOut">
              <a:rPr lang="el-GR" smtClean="0"/>
              <a:t>16/4/2020</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2B6DFEAA-B7F1-4542-9704-2EE7EF8FBC32}" type="slidenum">
              <a:rPr lang="el-GR" smtClean="0"/>
              <a:t>‹N›</a:t>
            </a:fld>
            <a:endParaRPr lang="el-GR"/>
          </a:p>
        </p:txBody>
      </p:sp>
    </p:spTree>
    <p:extLst>
      <p:ext uri="{BB962C8B-B14F-4D97-AF65-F5344CB8AC3E}">
        <p14:creationId xmlns:p14="http://schemas.microsoft.com/office/powerpoint/2010/main" val="32063732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AACD41-CB85-459B-9DC1-CA3E9875E45E}" type="datetimeFigureOut">
              <a:rPr lang="el-GR" smtClean="0"/>
              <a:t>16/4/2020</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2B6DFEAA-B7F1-4542-9704-2EE7EF8FBC32}" type="slidenum">
              <a:rPr lang="el-GR" smtClean="0"/>
              <a:t>‹N›</a:t>
            </a:fld>
            <a:endParaRPr lang="el-GR"/>
          </a:p>
        </p:txBody>
      </p:sp>
    </p:spTree>
    <p:extLst>
      <p:ext uri="{BB962C8B-B14F-4D97-AF65-F5344CB8AC3E}">
        <p14:creationId xmlns:p14="http://schemas.microsoft.com/office/powerpoint/2010/main" val="28936830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212992" y="660400"/>
            <a:ext cx="5679727" cy="2311400"/>
          </a:xfrm>
        </p:spPr>
        <p:txBody>
          <a:bodyPr anchor="b"/>
          <a:lstStyle>
            <a:lvl1pPr>
              <a:defRPr sz="4622"/>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7486603" y="1426281"/>
            <a:ext cx="8915132" cy="7039681"/>
          </a:xfrm>
        </p:spPr>
        <p:txBody>
          <a:bodyPr/>
          <a:lstStyle>
            <a:lvl1pPr>
              <a:defRPr sz="4622"/>
            </a:lvl1pPr>
            <a:lvl2pPr>
              <a:defRPr sz="4044"/>
            </a:lvl2pPr>
            <a:lvl3pPr>
              <a:defRPr sz="3467"/>
            </a:lvl3pPr>
            <a:lvl4pPr>
              <a:defRPr sz="2889"/>
            </a:lvl4pPr>
            <a:lvl5pPr>
              <a:defRPr sz="2889"/>
            </a:lvl5pPr>
            <a:lvl6pPr>
              <a:defRPr sz="2889"/>
            </a:lvl6pPr>
            <a:lvl7pPr>
              <a:defRPr sz="2889"/>
            </a:lvl7pPr>
            <a:lvl8pPr>
              <a:defRPr sz="2889"/>
            </a:lvl8pPr>
            <a:lvl9pPr>
              <a:defRPr sz="2889"/>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Text Placeholder 3"/>
          <p:cNvSpPr>
            <a:spLocks noGrp="1"/>
          </p:cNvSpPr>
          <p:nvPr>
            <p:ph type="body" sz="half" idx="2"/>
          </p:nvPr>
        </p:nvSpPr>
        <p:spPr>
          <a:xfrm>
            <a:off x="1212992" y="2971800"/>
            <a:ext cx="5679727" cy="5505627"/>
          </a:xfrm>
        </p:spPr>
        <p:txBody>
          <a:bodyPr/>
          <a:lstStyle>
            <a:lvl1pPr marL="0" indent="0">
              <a:buNone/>
              <a:defRPr sz="2311"/>
            </a:lvl1pPr>
            <a:lvl2pPr marL="660380" indent="0">
              <a:buNone/>
              <a:defRPr sz="2022"/>
            </a:lvl2pPr>
            <a:lvl3pPr marL="1320759" indent="0">
              <a:buNone/>
              <a:defRPr sz="1733"/>
            </a:lvl3pPr>
            <a:lvl4pPr marL="1981139" indent="0">
              <a:buNone/>
              <a:defRPr sz="1444"/>
            </a:lvl4pPr>
            <a:lvl5pPr marL="2641519" indent="0">
              <a:buNone/>
              <a:defRPr sz="1444"/>
            </a:lvl5pPr>
            <a:lvl6pPr marL="3301898" indent="0">
              <a:buNone/>
              <a:defRPr sz="1444"/>
            </a:lvl6pPr>
            <a:lvl7pPr marL="3962278" indent="0">
              <a:buNone/>
              <a:defRPr sz="1444"/>
            </a:lvl7pPr>
            <a:lvl8pPr marL="4622658" indent="0">
              <a:buNone/>
              <a:defRPr sz="1444"/>
            </a:lvl8pPr>
            <a:lvl9pPr marL="5283037" indent="0">
              <a:buNone/>
              <a:defRPr sz="1444"/>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56AACD41-CB85-459B-9DC1-CA3E9875E45E}" type="datetimeFigureOut">
              <a:rPr lang="el-GR" smtClean="0"/>
              <a:t>16/4/2020</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2B6DFEAA-B7F1-4542-9704-2EE7EF8FBC32}" type="slidenum">
              <a:rPr lang="el-GR" smtClean="0"/>
              <a:t>‹N›</a:t>
            </a:fld>
            <a:endParaRPr lang="el-GR"/>
          </a:p>
        </p:txBody>
      </p:sp>
    </p:spTree>
    <p:extLst>
      <p:ext uri="{BB962C8B-B14F-4D97-AF65-F5344CB8AC3E}">
        <p14:creationId xmlns:p14="http://schemas.microsoft.com/office/powerpoint/2010/main" val="10232454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212992" y="660400"/>
            <a:ext cx="5679727" cy="2311400"/>
          </a:xfrm>
        </p:spPr>
        <p:txBody>
          <a:bodyPr anchor="b"/>
          <a:lstStyle>
            <a:lvl1pPr>
              <a:defRPr sz="4622"/>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7486603" y="1426281"/>
            <a:ext cx="8915132" cy="7039681"/>
          </a:xfrm>
        </p:spPr>
        <p:txBody>
          <a:bodyPr anchor="t"/>
          <a:lstStyle>
            <a:lvl1pPr marL="0" indent="0">
              <a:buNone/>
              <a:defRPr sz="4622"/>
            </a:lvl1pPr>
            <a:lvl2pPr marL="660380" indent="0">
              <a:buNone/>
              <a:defRPr sz="4044"/>
            </a:lvl2pPr>
            <a:lvl3pPr marL="1320759" indent="0">
              <a:buNone/>
              <a:defRPr sz="3467"/>
            </a:lvl3pPr>
            <a:lvl4pPr marL="1981139" indent="0">
              <a:buNone/>
              <a:defRPr sz="2889"/>
            </a:lvl4pPr>
            <a:lvl5pPr marL="2641519" indent="0">
              <a:buNone/>
              <a:defRPr sz="2889"/>
            </a:lvl5pPr>
            <a:lvl6pPr marL="3301898" indent="0">
              <a:buNone/>
              <a:defRPr sz="2889"/>
            </a:lvl6pPr>
            <a:lvl7pPr marL="3962278" indent="0">
              <a:buNone/>
              <a:defRPr sz="2889"/>
            </a:lvl7pPr>
            <a:lvl8pPr marL="4622658" indent="0">
              <a:buNone/>
              <a:defRPr sz="2889"/>
            </a:lvl8pPr>
            <a:lvl9pPr marL="5283037" indent="0">
              <a:buNone/>
              <a:defRPr sz="2889"/>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1212992" y="2971800"/>
            <a:ext cx="5679727" cy="5505627"/>
          </a:xfrm>
        </p:spPr>
        <p:txBody>
          <a:bodyPr/>
          <a:lstStyle>
            <a:lvl1pPr marL="0" indent="0">
              <a:buNone/>
              <a:defRPr sz="2311"/>
            </a:lvl1pPr>
            <a:lvl2pPr marL="660380" indent="0">
              <a:buNone/>
              <a:defRPr sz="2022"/>
            </a:lvl2pPr>
            <a:lvl3pPr marL="1320759" indent="0">
              <a:buNone/>
              <a:defRPr sz="1733"/>
            </a:lvl3pPr>
            <a:lvl4pPr marL="1981139" indent="0">
              <a:buNone/>
              <a:defRPr sz="1444"/>
            </a:lvl4pPr>
            <a:lvl5pPr marL="2641519" indent="0">
              <a:buNone/>
              <a:defRPr sz="1444"/>
            </a:lvl5pPr>
            <a:lvl6pPr marL="3301898" indent="0">
              <a:buNone/>
              <a:defRPr sz="1444"/>
            </a:lvl6pPr>
            <a:lvl7pPr marL="3962278" indent="0">
              <a:buNone/>
              <a:defRPr sz="1444"/>
            </a:lvl7pPr>
            <a:lvl8pPr marL="4622658" indent="0">
              <a:buNone/>
              <a:defRPr sz="1444"/>
            </a:lvl8pPr>
            <a:lvl9pPr marL="5283037" indent="0">
              <a:buNone/>
              <a:defRPr sz="1444"/>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56AACD41-CB85-459B-9DC1-CA3E9875E45E}" type="datetimeFigureOut">
              <a:rPr lang="el-GR" smtClean="0"/>
              <a:t>16/4/2020</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2B6DFEAA-B7F1-4542-9704-2EE7EF8FBC32}" type="slidenum">
              <a:rPr lang="el-GR" smtClean="0"/>
              <a:t>‹N›</a:t>
            </a:fld>
            <a:endParaRPr lang="el-GR"/>
          </a:p>
        </p:txBody>
      </p:sp>
    </p:spTree>
    <p:extLst>
      <p:ext uri="{BB962C8B-B14F-4D97-AF65-F5344CB8AC3E}">
        <p14:creationId xmlns:p14="http://schemas.microsoft.com/office/powerpoint/2010/main" val="2075390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10697" y="527404"/>
            <a:ext cx="15188744" cy="1914702"/>
          </a:xfrm>
          <a:prstGeom prst="rect">
            <a:avLst/>
          </a:prstGeom>
        </p:spPr>
        <p:txBody>
          <a:bodyPr vert="horz" lIns="91440" tIns="45720" rIns="91440" bIns="45720" rtlCol="0" anchor="ctr">
            <a:normAutofit/>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210697" y="2637014"/>
            <a:ext cx="15188744" cy="6285266"/>
          </a:xfrm>
          <a:prstGeom prst="rect">
            <a:avLst/>
          </a:prstGeom>
        </p:spPr>
        <p:txBody>
          <a:bodyPr vert="horz" lIns="91440" tIns="45720" rIns="91440" bIns="45720" rtlCol="0">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2"/>
          </p:nvPr>
        </p:nvSpPr>
        <p:spPr>
          <a:xfrm>
            <a:off x="1210697" y="9181395"/>
            <a:ext cx="3962281" cy="527403"/>
          </a:xfrm>
          <a:prstGeom prst="rect">
            <a:avLst/>
          </a:prstGeom>
        </p:spPr>
        <p:txBody>
          <a:bodyPr vert="horz" lIns="91440" tIns="45720" rIns="91440" bIns="45720" rtlCol="0" anchor="ctr"/>
          <a:lstStyle>
            <a:lvl1pPr algn="l">
              <a:defRPr sz="1733">
                <a:solidFill>
                  <a:schemeClr val="tx1">
                    <a:tint val="75000"/>
                  </a:schemeClr>
                </a:solidFill>
              </a:defRPr>
            </a:lvl1pPr>
          </a:lstStyle>
          <a:p>
            <a:fld id="{56AACD41-CB85-459B-9DC1-CA3E9875E45E}" type="datetimeFigureOut">
              <a:rPr lang="el-GR" smtClean="0"/>
              <a:t>16/4/2020</a:t>
            </a:fld>
            <a:endParaRPr lang="el-GR"/>
          </a:p>
        </p:txBody>
      </p:sp>
      <p:sp>
        <p:nvSpPr>
          <p:cNvPr id="5" name="Footer Placeholder 4"/>
          <p:cNvSpPr>
            <a:spLocks noGrp="1"/>
          </p:cNvSpPr>
          <p:nvPr>
            <p:ph type="ftr" sz="quarter" idx="3"/>
          </p:nvPr>
        </p:nvSpPr>
        <p:spPr>
          <a:xfrm>
            <a:off x="5833358" y="9181395"/>
            <a:ext cx="5943422" cy="527403"/>
          </a:xfrm>
          <a:prstGeom prst="rect">
            <a:avLst/>
          </a:prstGeom>
        </p:spPr>
        <p:txBody>
          <a:bodyPr vert="horz" lIns="91440" tIns="45720" rIns="91440" bIns="45720" rtlCol="0" anchor="ctr"/>
          <a:lstStyle>
            <a:lvl1pPr algn="ctr">
              <a:defRPr sz="1733">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12437160" y="9181395"/>
            <a:ext cx="3962281" cy="527403"/>
          </a:xfrm>
          <a:prstGeom prst="rect">
            <a:avLst/>
          </a:prstGeom>
        </p:spPr>
        <p:txBody>
          <a:bodyPr vert="horz" lIns="91440" tIns="45720" rIns="91440" bIns="45720" rtlCol="0" anchor="ctr"/>
          <a:lstStyle>
            <a:lvl1pPr algn="r">
              <a:defRPr sz="1733">
                <a:solidFill>
                  <a:schemeClr val="tx1">
                    <a:tint val="75000"/>
                  </a:schemeClr>
                </a:solidFill>
              </a:defRPr>
            </a:lvl1pPr>
          </a:lstStyle>
          <a:p>
            <a:fld id="{2B6DFEAA-B7F1-4542-9704-2EE7EF8FBC32}" type="slidenum">
              <a:rPr lang="el-GR" smtClean="0"/>
              <a:t>‹N›</a:t>
            </a:fld>
            <a:endParaRPr lang="el-GR"/>
          </a:p>
        </p:txBody>
      </p:sp>
    </p:spTree>
    <p:extLst>
      <p:ext uri="{BB962C8B-B14F-4D97-AF65-F5344CB8AC3E}">
        <p14:creationId xmlns:p14="http://schemas.microsoft.com/office/powerpoint/2010/main" val="44625324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1320759" rtl="0" eaLnBrk="1" latinLnBrk="0" hangingPunct="1">
        <a:lnSpc>
          <a:spcPct val="90000"/>
        </a:lnSpc>
        <a:spcBef>
          <a:spcPct val="0"/>
        </a:spcBef>
        <a:buNone/>
        <a:defRPr sz="6355" kern="1200">
          <a:solidFill>
            <a:schemeClr val="tx1"/>
          </a:solidFill>
          <a:latin typeface="+mj-lt"/>
          <a:ea typeface="+mj-ea"/>
          <a:cs typeface="+mj-cs"/>
        </a:defRPr>
      </a:lvl1pPr>
    </p:titleStyle>
    <p:bodyStyle>
      <a:lvl1pPr marL="330190" indent="-330190" algn="l" defTabSz="1320759" rtl="0" eaLnBrk="1" latinLnBrk="0" hangingPunct="1">
        <a:lnSpc>
          <a:spcPct val="90000"/>
        </a:lnSpc>
        <a:spcBef>
          <a:spcPts val="1444"/>
        </a:spcBef>
        <a:buFont typeface="Arial" panose="020B0604020202020204" pitchFamily="34" charset="0"/>
        <a:buChar char="•"/>
        <a:defRPr sz="4044" kern="1200">
          <a:solidFill>
            <a:schemeClr val="tx1"/>
          </a:solidFill>
          <a:latin typeface="+mn-lt"/>
          <a:ea typeface="+mn-ea"/>
          <a:cs typeface="+mn-cs"/>
        </a:defRPr>
      </a:lvl1pPr>
      <a:lvl2pPr marL="990570" indent="-330190" algn="l" defTabSz="1320759" rtl="0" eaLnBrk="1" latinLnBrk="0" hangingPunct="1">
        <a:lnSpc>
          <a:spcPct val="90000"/>
        </a:lnSpc>
        <a:spcBef>
          <a:spcPts val="722"/>
        </a:spcBef>
        <a:buFont typeface="Arial" panose="020B0604020202020204" pitchFamily="34" charset="0"/>
        <a:buChar char="•"/>
        <a:defRPr sz="3467" kern="1200">
          <a:solidFill>
            <a:schemeClr val="tx1"/>
          </a:solidFill>
          <a:latin typeface="+mn-lt"/>
          <a:ea typeface="+mn-ea"/>
          <a:cs typeface="+mn-cs"/>
        </a:defRPr>
      </a:lvl2pPr>
      <a:lvl3pPr marL="1650949" indent="-330190" algn="l" defTabSz="1320759" rtl="0" eaLnBrk="1" latinLnBrk="0" hangingPunct="1">
        <a:lnSpc>
          <a:spcPct val="90000"/>
        </a:lnSpc>
        <a:spcBef>
          <a:spcPts val="722"/>
        </a:spcBef>
        <a:buFont typeface="Arial" panose="020B0604020202020204" pitchFamily="34" charset="0"/>
        <a:buChar char="•"/>
        <a:defRPr sz="2889" kern="1200">
          <a:solidFill>
            <a:schemeClr val="tx1"/>
          </a:solidFill>
          <a:latin typeface="+mn-lt"/>
          <a:ea typeface="+mn-ea"/>
          <a:cs typeface="+mn-cs"/>
        </a:defRPr>
      </a:lvl3pPr>
      <a:lvl4pPr marL="2311329"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4pPr>
      <a:lvl5pPr marL="2971709"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5pPr>
      <a:lvl6pPr marL="3632088"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6pPr>
      <a:lvl7pPr marL="4292468"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7pPr>
      <a:lvl8pPr marL="4952848"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8pPr>
      <a:lvl9pPr marL="5613227"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9pPr>
    </p:bodyStyle>
    <p:otherStyle>
      <a:defPPr>
        <a:defRPr lang="en-US"/>
      </a:defPPr>
      <a:lvl1pPr marL="0" algn="l" defTabSz="1320759" rtl="0" eaLnBrk="1" latinLnBrk="0" hangingPunct="1">
        <a:defRPr sz="2600" kern="1200">
          <a:solidFill>
            <a:schemeClr val="tx1"/>
          </a:solidFill>
          <a:latin typeface="+mn-lt"/>
          <a:ea typeface="+mn-ea"/>
          <a:cs typeface="+mn-cs"/>
        </a:defRPr>
      </a:lvl1pPr>
      <a:lvl2pPr marL="660380" algn="l" defTabSz="1320759" rtl="0" eaLnBrk="1" latinLnBrk="0" hangingPunct="1">
        <a:defRPr sz="2600" kern="1200">
          <a:solidFill>
            <a:schemeClr val="tx1"/>
          </a:solidFill>
          <a:latin typeface="+mn-lt"/>
          <a:ea typeface="+mn-ea"/>
          <a:cs typeface="+mn-cs"/>
        </a:defRPr>
      </a:lvl2pPr>
      <a:lvl3pPr marL="1320759" algn="l" defTabSz="1320759" rtl="0" eaLnBrk="1" latinLnBrk="0" hangingPunct="1">
        <a:defRPr sz="2600" kern="1200">
          <a:solidFill>
            <a:schemeClr val="tx1"/>
          </a:solidFill>
          <a:latin typeface="+mn-lt"/>
          <a:ea typeface="+mn-ea"/>
          <a:cs typeface="+mn-cs"/>
        </a:defRPr>
      </a:lvl3pPr>
      <a:lvl4pPr marL="1981139" algn="l" defTabSz="1320759" rtl="0" eaLnBrk="1" latinLnBrk="0" hangingPunct="1">
        <a:defRPr sz="2600" kern="1200">
          <a:solidFill>
            <a:schemeClr val="tx1"/>
          </a:solidFill>
          <a:latin typeface="+mn-lt"/>
          <a:ea typeface="+mn-ea"/>
          <a:cs typeface="+mn-cs"/>
        </a:defRPr>
      </a:lvl4pPr>
      <a:lvl5pPr marL="2641519" algn="l" defTabSz="1320759" rtl="0" eaLnBrk="1" latinLnBrk="0" hangingPunct="1">
        <a:defRPr sz="2600" kern="1200">
          <a:solidFill>
            <a:schemeClr val="tx1"/>
          </a:solidFill>
          <a:latin typeface="+mn-lt"/>
          <a:ea typeface="+mn-ea"/>
          <a:cs typeface="+mn-cs"/>
        </a:defRPr>
      </a:lvl5pPr>
      <a:lvl6pPr marL="3301898" algn="l" defTabSz="1320759" rtl="0" eaLnBrk="1" latinLnBrk="0" hangingPunct="1">
        <a:defRPr sz="2600" kern="1200">
          <a:solidFill>
            <a:schemeClr val="tx1"/>
          </a:solidFill>
          <a:latin typeface="+mn-lt"/>
          <a:ea typeface="+mn-ea"/>
          <a:cs typeface="+mn-cs"/>
        </a:defRPr>
      </a:lvl6pPr>
      <a:lvl7pPr marL="3962278" algn="l" defTabSz="1320759" rtl="0" eaLnBrk="1" latinLnBrk="0" hangingPunct="1">
        <a:defRPr sz="2600" kern="1200">
          <a:solidFill>
            <a:schemeClr val="tx1"/>
          </a:solidFill>
          <a:latin typeface="+mn-lt"/>
          <a:ea typeface="+mn-ea"/>
          <a:cs typeface="+mn-cs"/>
        </a:defRPr>
      </a:lvl7pPr>
      <a:lvl8pPr marL="4622658" algn="l" defTabSz="1320759" rtl="0" eaLnBrk="1" latinLnBrk="0" hangingPunct="1">
        <a:defRPr sz="2600" kern="1200">
          <a:solidFill>
            <a:schemeClr val="tx1"/>
          </a:solidFill>
          <a:latin typeface="+mn-lt"/>
          <a:ea typeface="+mn-ea"/>
          <a:cs typeface="+mn-cs"/>
        </a:defRPr>
      </a:lvl8pPr>
      <a:lvl9pPr marL="5283037" algn="l" defTabSz="1320759" rtl="0" eaLnBrk="1" latinLnBrk="0" hangingPunct="1">
        <a:defRPr sz="2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Εικόνα 4">
            <a:extLst>
              <a:ext uri="{FF2B5EF4-FFF2-40B4-BE49-F238E27FC236}">
                <a16:creationId xmlns:a16="http://schemas.microsoft.com/office/drawing/2014/main" id="{E0C0F757-A119-4857-81AF-E50DB288973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1129" y="64539"/>
            <a:ext cx="2549979" cy="2587333"/>
          </a:xfrm>
          <a:prstGeom prst="rect">
            <a:avLst/>
          </a:prstGeom>
        </p:spPr>
      </p:pic>
      <p:sp>
        <p:nvSpPr>
          <p:cNvPr id="6" name="TextBox 5">
            <a:extLst>
              <a:ext uri="{FF2B5EF4-FFF2-40B4-BE49-F238E27FC236}">
                <a16:creationId xmlns:a16="http://schemas.microsoft.com/office/drawing/2014/main" id="{1064B9C8-09B5-4541-8AEF-55B662F3F67E}"/>
              </a:ext>
            </a:extLst>
          </p:cNvPr>
          <p:cNvSpPr txBox="1"/>
          <p:nvPr/>
        </p:nvSpPr>
        <p:spPr>
          <a:xfrm>
            <a:off x="1726118" y="387333"/>
            <a:ext cx="12327096" cy="1788503"/>
          </a:xfrm>
          <a:prstGeom prst="rect">
            <a:avLst/>
          </a:prstGeom>
          <a:noFill/>
        </p:spPr>
        <p:txBody>
          <a:bodyPr wrap="square" rtlCol="0">
            <a:spAutoFit/>
          </a:bodyPr>
          <a:lstStyle/>
          <a:p>
            <a:pPr algn="ctr"/>
            <a:r>
              <a:rPr lang="en-US" sz="4622" b="1" dirty="0"/>
              <a:t>HYDRO 6 </a:t>
            </a:r>
          </a:p>
          <a:p>
            <a:pPr algn="ctr"/>
            <a:r>
              <a:rPr lang="en-GB" sz="3200" dirty="0"/>
              <a:t>Tinos Ecolodge - </a:t>
            </a:r>
            <a:r>
              <a:rPr lang="en-US" sz="3200" dirty="0"/>
              <a:t>Water loops in an ecotourist facility</a:t>
            </a:r>
          </a:p>
          <a:p>
            <a:pPr algn="ctr"/>
            <a:r>
              <a:rPr lang="en-US" sz="3200" dirty="0"/>
              <a:t>Moving towards water, energy and food self-sufficiency</a:t>
            </a:r>
            <a:r>
              <a:rPr lang="en-GB" sz="3200" dirty="0"/>
              <a:t>  </a:t>
            </a:r>
            <a:endParaRPr lang="el-GR" sz="4622" dirty="0"/>
          </a:p>
        </p:txBody>
      </p:sp>
      <p:sp>
        <p:nvSpPr>
          <p:cNvPr id="7" name="Ορθογώνιο 6">
            <a:extLst>
              <a:ext uri="{FF2B5EF4-FFF2-40B4-BE49-F238E27FC236}">
                <a16:creationId xmlns:a16="http://schemas.microsoft.com/office/drawing/2014/main" id="{4580C14B-0C16-4955-AEA2-6B532E49CD16}"/>
              </a:ext>
            </a:extLst>
          </p:cNvPr>
          <p:cNvSpPr/>
          <p:nvPr/>
        </p:nvSpPr>
        <p:spPr>
          <a:xfrm>
            <a:off x="185744" y="2718808"/>
            <a:ext cx="8478982" cy="7201972"/>
          </a:xfrm>
          <a:prstGeom prst="rect">
            <a:avLst/>
          </a:prstGeom>
        </p:spPr>
        <p:txBody>
          <a:bodyPr wrap="square">
            <a:spAutoFit/>
          </a:bodyPr>
          <a:lstStyle/>
          <a:p>
            <a:r>
              <a:rPr lang="en-US" sz="2200" b="1" dirty="0">
                <a:latin typeface="Calibri" panose="020F0502020204030204" pitchFamily="34" charset="0"/>
                <a:ea typeface="Calibri" panose="020F0502020204030204" pitchFamily="34" charset="0"/>
                <a:cs typeface="Times New Roman" panose="02020603050405020304" pitchFamily="18" charset="0"/>
              </a:rPr>
              <a:t>System Description</a:t>
            </a:r>
            <a:endParaRPr lang="el-GR" sz="2200" dirty="0">
              <a:latin typeface="Calibri" panose="020F0502020204030204" pitchFamily="34" charset="0"/>
              <a:ea typeface="Calibri" panose="020F0502020204030204" pitchFamily="34" charset="0"/>
              <a:cs typeface="Times New Roman" panose="02020603050405020304" pitchFamily="18" charset="0"/>
            </a:endParaRPr>
          </a:p>
          <a:p>
            <a:pPr algn="just"/>
            <a:r>
              <a:rPr lang="en-US" sz="2200" dirty="0">
                <a:latin typeface="Calibri" panose="020F0502020204030204" pitchFamily="34" charset="0"/>
                <a:ea typeface="Calibri" panose="020F0502020204030204" pitchFamily="34" charset="0"/>
                <a:cs typeface="Times New Roman" panose="02020603050405020304" pitchFamily="18" charset="0"/>
              </a:rPr>
              <a:t>HYDRO6 consists of an eco-tourist resort at Tinos (ELT) where the principles of water, energy and food self-sufficiently are demonstrated at a local level. The eco-tourist facility implements rainwater and </a:t>
            </a:r>
            <a:r>
              <a:rPr lang="en-US" sz="2200" dirty="0" err="1">
                <a:latin typeface="Calibri" panose="020F0502020204030204" pitchFamily="34" charset="0"/>
                <a:ea typeface="Calibri" panose="020F0502020204030204" pitchFamily="34" charset="0"/>
                <a:cs typeface="Times New Roman" panose="02020603050405020304" pitchFamily="18" charset="0"/>
              </a:rPr>
              <a:t>vapour</a:t>
            </a:r>
            <a:r>
              <a:rPr lang="en-US" sz="2200" dirty="0">
                <a:latin typeface="Calibri" panose="020F0502020204030204" pitchFamily="34" charset="0"/>
                <a:ea typeface="Calibri" panose="020F0502020204030204" pitchFamily="34" charset="0"/>
                <a:cs typeface="Times New Roman" panose="02020603050405020304" pitchFamily="18" charset="0"/>
              </a:rPr>
              <a:t> water recovery systems as well as wastewater reclamation systems. A closed cistern was developed to collect rainwater from the roof of an existing stable, which has been transformed into a small lodge. </a:t>
            </a:r>
          </a:p>
          <a:p>
            <a:pPr algn="just"/>
            <a:r>
              <a:rPr lang="en-US" sz="2200" dirty="0">
                <a:latin typeface="Calibri" panose="020F0502020204030204" pitchFamily="34" charset="0"/>
                <a:ea typeface="Calibri" panose="020F0502020204030204" pitchFamily="34" charset="0"/>
                <a:cs typeface="Times New Roman" panose="02020603050405020304" pitchFamily="18" charset="0"/>
              </a:rPr>
              <a:t>A 60 m2 greenhouse was built to increase productivity for a variety of crops. The expected rainwater to be harvested is about 50 m3/year. To increase water recovery, low-energy </a:t>
            </a:r>
            <a:r>
              <a:rPr lang="en-US" sz="2200" dirty="0" err="1">
                <a:latin typeface="Calibri" panose="020F0502020204030204" pitchFamily="34" charset="0"/>
                <a:ea typeface="Calibri" panose="020F0502020204030204" pitchFamily="34" charset="0"/>
                <a:cs typeface="Times New Roman" panose="02020603050405020304" pitchFamily="18" charset="0"/>
              </a:rPr>
              <a:t>vapour</a:t>
            </a:r>
            <a:r>
              <a:rPr lang="en-US" sz="2200" dirty="0">
                <a:latin typeface="Calibri" panose="020F0502020204030204" pitchFamily="34" charset="0"/>
                <a:ea typeface="Calibri" panose="020F0502020204030204" pitchFamily="34" charset="0"/>
                <a:cs typeface="Times New Roman" panose="02020603050405020304" pitchFamily="18" charset="0"/>
              </a:rPr>
              <a:t> condensation systems will be installed to condense water from air. </a:t>
            </a:r>
          </a:p>
          <a:p>
            <a:pPr algn="just"/>
            <a:r>
              <a:rPr lang="en-US" sz="2200" dirty="0">
                <a:latin typeface="Calibri" panose="020F0502020204030204" pitchFamily="34" charset="0"/>
                <a:ea typeface="Calibri" panose="020F0502020204030204" pitchFamily="34" charset="0"/>
                <a:cs typeface="Times New Roman" panose="02020603050405020304" pitchFamily="18" charset="0"/>
              </a:rPr>
              <a:t>Also, solar-driven </a:t>
            </a:r>
            <a:r>
              <a:rPr lang="en-US" sz="2200" dirty="0" err="1">
                <a:latin typeface="Calibri" panose="020F0502020204030204" pitchFamily="34" charset="0"/>
                <a:ea typeface="Calibri" panose="020F0502020204030204" pitchFamily="34" charset="0"/>
                <a:cs typeface="Times New Roman" panose="02020603050405020304" pitchFamily="18" charset="0"/>
              </a:rPr>
              <a:t>vapour</a:t>
            </a:r>
            <a:r>
              <a:rPr lang="en-US" sz="2200" dirty="0">
                <a:latin typeface="Calibri" panose="020F0502020204030204" pitchFamily="34" charset="0"/>
                <a:ea typeface="Calibri" panose="020F0502020204030204" pitchFamily="34" charset="0"/>
                <a:cs typeface="Times New Roman" panose="02020603050405020304" pitchFamily="18" charset="0"/>
              </a:rPr>
              <a:t> condensation units, which work with absorption and condensation chambers will be installed to recover drinking water from water </a:t>
            </a:r>
            <a:r>
              <a:rPr lang="en-US" sz="2200" dirty="0" err="1">
                <a:latin typeface="Calibri" panose="020F0502020204030204" pitchFamily="34" charset="0"/>
                <a:ea typeface="Calibri" panose="020F0502020204030204" pitchFamily="34" charset="0"/>
                <a:cs typeface="Times New Roman" panose="02020603050405020304" pitchFamily="18" charset="0"/>
              </a:rPr>
              <a:t>vapour</a:t>
            </a:r>
            <a:r>
              <a:rPr lang="en-US" sz="2200" dirty="0">
                <a:latin typeface="Calibri" panose="020F0502020204030204" pitchFamily="34" charset="0"/>
                <a:ea typeface="Calibri" panose="020F0502020204030204" pitchFamily="34" charset="0"/>
                <a:cs typeface="Times New Roman" panose="02020603050405020304" pitchFamily="18" charset="0"/>
              </a:rPr>
              <a:t> to compare the systems. </a:t>
            </a:r>
          </a:p>
          <a:p>
            <a:pPr algn="just"/>
            <a:r>
              <a:rPr lang="en-US" sz="2200" dirty="0">
                <a:latin typeface="Calibri" panose="020F0502020204030204" pitchFamily="34" charset="0"/>
                <a:ea typeface="Calibri" panose="020F0502020204030204" pitchFamily="34" charset="0"/>
                <a:cs typeface="Times New Roman" panose="02020603050405020304" pitchFamily="18" charset="0"/>
              </a:rPr>
              <a:t>Grey Wastewater from the Ecolodge will be treated by means of settling tanks, reed beds and UV disinfection to produce reclaimed water  for the irrigation of 0.15 ha of local crops. </a:t>
            </a:r>
          </a:p>
          <a:p>
            <a:pPr algn="just"/>
            <a:r>
              <a:rPr lang="en-US" sz="2200" dirty="0">
                <a:latin typeface="Calibri" panose="020F0502020204030204" pitchFamily="34" charset="0"/>
                <a:ea typeface="Calibri" panose="020F0502020204030204" pitchFamily="34" charset="0"/>
                <a:cs typeface="Times New Roman" panose="02020603050405020304" pitchFamily="18" charset="0"/>
              </a:rPr>
              <a:t>Further compost will be produced in a composting toilet system in order to produce a valuable fertilizer for the cultivation of plants and crops. The ecolodge is completely energy autonomous and all activities are powered by PV panels.  </a:t>
            </a:r>
          </a:p>
        </p:txBody>
      </p:sp>
      <p:sp>
        <p:nvSpPr>
          <p:cNvPr id="8" name="TextBox 7">
            <a:extLst>
              <a:ext uri="{FF2B5EF4-FFF2-40B4-BE49-F238E27FC236}">
                <a16:creationId xmlns:a16="http://schemas.microsoft.com/office/drawing/2014/main" id="{61346575-4A2E-49C4-ADFC-F3034C3E3656}"/>
              </a:ext>
            </a:extLst>
          </p:cNvPr>
          <p:cNvSpPr txBox="1"/>
          <p:nvPr/>
        </p:nvSpPr>
        <p:spPr>
          <a:xfrm>
            <a:off x="8887013" y="2720810"/>
            <a:ext cx="8618381" cy="6986528"/>
          </a:xfrm>
          <a:prstGeom prst="rect">
            <a:avLst/>
          </a:prstGeom>
          <a:noFill/>
          <a:ln w="50800">
            <a:solidFill>
              <a:schemeClr val="tx1"/>
            </a:solidFill>
          </a:ln>
        </p:spPr>
        <p:txBody>
          <a:bodyPr wrap="square" rtlCol="0">
            <a:spAutoFit/>
          </a:bodyPr>
          <a:lstStyle/>
          <a:p>
            <a:endParaRPr lang="en-US" sz="3200" dirty="0"/>
          </a:p>
          <a:p>
            <a:endParaRPr lang="en-US" sz="3200" dirty="0"/>
          </a:p>
          <a:p>
            <a:endParaRPr lang="en-US" sz="3200" dirty="0"/>
          </a:p>
          <a:p>
            <a:endParaRPr lang="en-US" sz="3200" dirty="0"/>
          </a:p>
          <a:p>
            <a:endParaRPr lang="en-US" sz="3200" dirty="0"/>
          </a:p>
          <a:p>
            <a:endParaRPr lang="en-US" sz="3200" dirty="0"/>
          </a:p>
          <a:p>
            <a:endParaRPr lang="en-US" sz="3200" dirty="0"/>
          </a:p>
          <a:p>
            <a:endParaRPr lang="en-US" sz="3200" dirty="0"/>
          </a:p>
          <a:p>
            <a:endParaRPr lang="en-US" sz="3200" dirty="0"/>
          </a:p>
          <a:p>
            <a:endParaRPr lang="it-IT" sz="3200" dirty="0"/>
          </a:p>
          <a:p>
            <a:endParaRPr lang="it-IT" sz="3200" dirty="0"/>
          </a:p>
          <a:p>
            <a:endParaRPr lang="it-IT" sz="3200" dirty="0"/>
          </a:p>
          <a:p>
            <a:endParaRPr lang="it-IT" sz="3200" dirty="0"/>
          </a:p>
          <a:p>
            <a:endParaRPr lang="el-GR" sz="3200" dirty="0"/>
          </a:p>
        </p:txBody>
      </p:sp>
      <p:pic>
        <p:nvPicPr>
          <p:cNvPr id="2" name="Immagine 1">
            <a:extLst>
              <a:ext uri="{FF2B5EF4-FFF2-40B4-BE49-F238E27FC236}">
                <a16:creationId xmlns:a16="http://schemas.microsoft.com/office/drawing/2014/main" id="{52A484CF-8936-4AE9-85D6-5E990AEA1535}"/>
              </a:ext>
            </a:extLst>
          </p:cNvPr>
          <p:cNvPicPr>
            <a:picLocks noChangeAspect="1"/>
          </p:cNvPicPr>
          <p:nvPr/>
        </p:nvPicPr>
        <p:blipFill>
          <a:blip r:embed="rId3"/>
          <a:stretch>
            <a:fillRect/>
          </a:stretch>
        </p:blipFill>
        <p:spPr>
          <a:xfrm>
            <a:off x="12662219" y="233547"/>
            <a:ext cx="4843175" cy="2157358"/>
          </a:xfrm>
          <a:prstGeom prst="rect">
            <a:avLst/>
          </a:prstGeom>
        </p:spPr>
      </p:pic>
      <p:grpSp>
        <p:nvGrpSpPr>
          <p:cNvPr id="40" name="Gruppo 39">
            <a:extLst>
              <a:ext uri="{FF2B5EF4-FFF2-40B4-BE49-F238E27FC236}">
                <a16:creationId xmlns:a16="http://schemas.microsoft.com/office/drawing/2014/main" id="{00000000-0008-0000-0700-000039000000}"/>
              </a:ext>
            </a:extLst>
          </p:cNvPr>
          <p:cNvGrpSpPr/>
          <p:nvPr/>
        </p:nvGrpSpPr>
        <p:grpSpPr>
          <a:xfrm>
            <a:off x="9027269" y="2853581"/>
            <a:ext cx="8177162" cy="6735617"/>
            <a:chOff x="0" y="0"/>
            <a:chExt cx="13930843" cy="4868325"/>
          </a:xfrm>
        </p:grpSpPr>
        <p:grpSp>
          <p:nvGrpSpPr>
            <p:cNvPr id="41" name="Gruppo 40">
              <a:extLst>
                <a:ext uri="{FF2B5EF4-FFF2-40B4-BE49-F238E27FC236}">
                  <a16:creationId xmlns:a16="http://schemas.microsoft.com/office/drawing/2014/main" id="{00000000-0008-0000-0700-000025000000}"/>
                </a:ext>
              </a:extLst>
            </p:cNvPr>
            <p:cNvGrpSpPr/>
            <p:nvPr/>
          </p:nvGrpSpPr>
          <p:grpSpPr>
            <a:xfrm>
              <a:off x="0" y="0"/>
              <a:ext cx="13930843" cy="4868325"/>
              <a:chOff x="0" y="0"/>
              <a:chExt cx="13930843" cy="4868325"/>
            </a:xfrm>
          </p:grpSpPr>
          <p:grpSp>
            <p:nvGrpSpPr>
              <p:cNvPr id="47" name="Gruppo 46">
                <a:extLst>
                  <a:ext uri="{FF2B5EF4-FFF2-40B4-BE49-F238E27FC236}">
                    <a16:creationId xmlns:a16="http://schemas.microsoft.com/office/drawing/2014/main" id="{00000000-0008-0000-0700-000011000000}"/>
                  </a:ext>
                </a:extLst>
              </p:cNvPr>
              <p:cNvGrpSpPr/>
              <p:nvPr/>
            </p:nvGrpSpPr>
            <p:grpSpPr>
              <a:xfrm>
                <a:off x="0" y="0"/>
                <a:ext cx="13930843" cy="4868325"/>
                <a:chOff x="0" y="0"/>
                <a:chExt cx="13930843" cy="4868325"/>
              </a:xfrm>
            </p:grpSpPr>
            <p:grpSp>
              <p:nvGrpSpPr>
                <p:cNvPr id="58" name="Gruppo 57">
                  <a:extLst>
                    <a:ext uri="{FF2B5EF4-FFF2-40B4-BE49-F238E27FC236}">
                      <a16:creationId xmlns:a16="http://schemas.microsoft.com/office/drawing/2014/main" id="{00000000-0008-0000-0700-0000C8000000}"/>
                    </a:ext>
                  </a:extLst>
                </p:cNvPr>
                <p:cNvGrpSpPr/>
                <p:nvPr/>
              </p:nvGrpSpPr>
              <p:grpSpPr>
                <a:xfrm>
                  <a:off x="0" y="0"/>
                  <a:ext cx="13930843" cy="4868325"/>
                  <a:chOff x="0" y="0"/>
                  <a:chExt cx="13930843" cy="4868325"/>
                </a:xfrm>
              </p:grpSpPr>
              <p:cxnSp>
                <p:nvCxnSpPr>
                  <p:cNvPr id="61" name="Connettore a gomito 60">
                    <a:extLst>
                      <a:ext uri="{FF2B5EF4-FFF2-40B4-BE49-F238E27FC236}">
                        <a16:creationId xmlns:a16="http://schemas.microsoft.com/office/drawing/2014/main" id="{00000000-0008-0000-0700-000003000000}"/>
                      </a:ext>
                    </a:extLst>
                  </p:cNvPr>
                  <p:cNvCxnSpPr>
                    <a:stCxn id="87" idx="3"/>
                    <a:endCxn id="63" idx="1"/>
                  </p:cNvCxnSpPr>
                  <p:nvPr/>
                </p:nvCxnSpPr>
                <p:spPr>
                  <a:xfrm flipV="1">
                    <a:off x="880534" y="226071"/>
                    <a:ext cx="5088466" cy="10"/>
                  </a:xfrm>
                  <a:prstGeom prst="bentConnector3">
                    <a:avLst>
                      <a:gd name="adj1" fmla="val 50000"/>
                    </a:avLst>
                  </a:prstGeom>
                  <a:ln>
                    <a:tailEnd type="triangle"/>
                  </a:ln>
                </p:spPr>
                <p:style>
                  <a:lnRef idx="3">
                    <a:schemeClr val="accent5"/>
                  </a:lnRef>
                  <a:fillRef idx="0">
                    <a:schemeClr val="accent5"/>
                  </a:fillRef>
                  <a:effectRef idx="2">
                    <a:schemeClr val="accent5"/>
                  </a:effectRef>
                  <a:fontRef idx="minor">
                    <a:schemeClr val="tx1"/>
                  </a:fontRef>
                </p:style>
              </p:cxnSp>
              <p:grpSp>
                <p:nvGrpSpPr>
                  <p:cNvPr id="62" name="Gruppo 61">
                    <a:extLst>
                      <a:ext uri="{FF2B5EF4-FFF2-40B4-BE49-F238E27FC236}">
                        <a16:creationId xmlns:a16="http://schemas.microsoft.com/office/drawing/2014/main" id="{00000000-0008-0000-0700-0000A8000000}"/>
                      </a:ext>
                    </a:extLst>
                  </p:cNvPr>
                  <p:cNvGrpSpPr/>
                  <p:nvPr/>
                </p:nvGrpSpPr>
                <p:grpSpPr>
                  <a:xfrm>
                    <a:off x="0" y="1714"/>
                    <a:ext cx="13930843" cy="4866611"/>
                    <a:chOff x="0" y="1714"/>
                    <a:chExt cx="13930843" cy="4866611"/>
                  </a:xfrm>
                </p:grpSpPr>
                <p:grpSp>
                  <p:nvGrpSpPr>
                    <p:cNvPr id="67" name="Gruppo 66">
                      <a:extLst>
                        <a:ext uri="{FF2B5EF4-FFF2-40B4-BE49-F238E27FC236}">
                          <a16:creationId xmlns:a16="http://schemas.microsoft.com/office/drawing/2014/main" id="{00000000-0008-0000-0700-000004000000}"/>
                        </a:ext>
                      </a:extLst>
                    </p:cNvPr>
                    <p:cNvGrpSpPr/>
                    <p:nvPr/>
                  </p:nvGrpSpPr>
                  <p:grpSpPr>
                    <a:xfrm>
                      <a:off x="0" y="1714"/>
                      <a:ext cx="13930843" cy="4866611"/>
                      <a:chOff x="0" y="1714"/>
                      <a:chExt cx="13930843" cy="4866611"/>
                    </a:xfrm>
                  </p:grpSpPr>
                  <p:sp>
                    <p:nvSpPr>
                      <p:cNvPr id="69" name="Rettangolo 68">
                        <a:extLst>
                          <a:ext uri="{FF2B5EF4-FFF2-40B4-BE49-F238E27FC236}">
                            <a16:creationId xmlns:a16="http://schemas.microsoft.com/office/drawing/2014/main" id="{00000000-0008-0000-0700-000005000000}"/>
                          </a:ext>
                        </a:extLst>
                      </p:cNvPr>
                      <p:cNvSpPr/>
                      <p:nvPr/>
                    </p:nvSpPr>
                    <p:spPr>
                      <a:xfrm>
                        <a:off x="2434163" y="3989520"/>
                        <a:ext cx="1176866" cy="311551"/>
                      </a:xfrm>
                      <a:prstGeom prst="rect">
                        <a:avLst/>
                      </a:prstGeom>
                      <a:noFill/>
                      <a:ln>
                        <a:noFill/>
                      </a:ln>
                    </p:spPr>
                    <p:style>
                      <a:lnRef idx="2">
                        <a:schemeClr val="accent1"/>
                      </a:lnRef>
                      <a:fillRef idx="1">
                        <a:schemeClr val="lt1"/>
                      </a:fillRef>
                      <a:effectRef idx="0">
                        <a:schemeClr val="accent1"/>
                      </a:effectRef>
                      <a:fontRef idx="minor">
                        <a:schemeClr val="dk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it-IT" sz="1100"/>
                          <a:t>Black water</a:t>
                        </a:r>
                      </a:p>
                    </p:txBody>
                  </p:sp>
                  <p:grpSp>
                    <p:nvGrpSpPr>
                      <p:cNvPr id="70" name="Gruppo 69">
                        <a:extLst>
                          <a:ext uri="{FF2B5EF4-FFF2-40B4-BE49-F238E27FC236}">
                            <a16:creationId xmlns:a16="http://schemas.microsoft.com/office/drawing/2014/main" id="{00000000-0008-0000-0700-000006000000}"/>
                          </a:ext>
                        </a:extLst>
                      </p:cNvPr>
                      <p:cNvGrpSpPr/>
                      <p:nvPr/>
                    </p:nvGrpSpPr>
                    <p:grpSpPr>
                      <a:xfrm>
                        <a:off x="0" y="1714"/>
                        <a:ext cx="13930843" cy="4866611"/>
                        <a:chOff x="0" y="1714"/>
                        <a:chExt cx="13930843" cy="4866611"/>
                      </a:xfrm>
                    </p:grpSpPr>
                    <p:cxnSp>
                      <p:nvCxnSpPr>
                        <p:cNvPr id="71" name="Connettore a gomito 70">
                          <a:extLst>
                            <a:ext uri="{FF2B5EF4-FFF2-40B4-BE49-F238E27FC236}">
                              <a16:creationId xmlns:a16="http://schemas.microsoft.com/office/drawing/2014/main" id="{00000000-0008-0000-0700-000007000000}"/>
                            </a:ext>
                          </a:extLst>
                        </p:cNvPr>
                        <p:cNvCxnSpPr>
                          <a:stCxn id="63" idx="3"/>
                          <a:endCxn id="64" idx="1"/>
                        </p:cNvCxnSpPr>
                        <p:nvPr/>
                      </p:nvCxnSpPr>
                      <p:spPr>
                        <a:xfrm flipV="1">
                          <a:off x="9567330" y="224367"/>
                          <a:ext cx="2803524" cy="1704"/>
                        </a:xfrm>
                        <a:prstGeom prst="bentConnector3">
                          <a:avLst>
                            <a:gd name="adj1" fmla="val 50000"/>
                          </a:avLst>
                        </a:prstGeom>
                        <a:ln>
                          <a:tailEnd type="triangle"/>
                        </a:ln>
                      </p:spPr>
                      <p:style>
                        <a:lnRef idx="3">
                          <a:schemeClr val="accent5"/>
                        </a:lnRef>
                        <a:fillRef idx="0">
                          <a:schemeClr val="accent5"/>
                        </a:fillRef>
                        <a:effectRef idx="2">
                          <a:schemeClr val="accent5"/>
                        </a:effectRef>
                        <a:fontRef idx="minor">
                          <a:schemeClr val="tx1"/>
                        </a:fontRef>
                      </p:style>
                    </p:cxnSp>
                    <p:cxnSp>
                      <p:nvCxnSpPr>
                        <p:cNvPr id="72" name="Connettore a gomito 71">
                          <a:extLst>
                            <a:ext uri="{FF2B5EF4-FFF2-40B4-BE49-F238E27FC236}">
                              <a16:creationId xmlns:a16="http://schemas.microsoft.com/office/drawing/2014/main" id="{00000000-0008-0000-0700-00000B000000}"/>
                            </a:ext>
                          </a:extLst>
                        </p:cNvPr>
                        <p:cNvCxnSpPr>
                          <a:cxnSpLocks/>
                          <a:stCxn id="94" idx="2"/>
                          <a:endCxn id="90" idx="1"/>
                        </p:cNvCxnSpPr>
                        <p:nvPr/>
                      </p:nvCxnSpPr>
                      <p:spPr>
                        <a:xfrm rot="16200000" flipH="1">
                          <a:off x="3249577" y="3190570"/>
                          <a:ext cx="968662" cy="646133"/>
                        </a:xfrm>
                        <a:prstGeom prst="bentConnector2">
                          <a:avLst/>
                        </a:prstGeom>
                        <a:ln>
                          <a:tailEnd type="triangle"/>
                        </a:ln>
                      </p:spPr>
                      <p:style>
                        <a:lnRef idx="3">
                          <a:schemeClr val="dk1"/>
                        </a:lnRef>
                        <a:fillRef idx="0">
                          <a:schemeClr val="dk1"/>
                        </a:fillRef>
                        <a:effectRef idx="2">
                          <a:schemeClr val="dk1"/>
                        </a:effectRef>
                        <a:fontRef idx="minor">
                          <a:schemeClr val="tx1"/>
                        </a:fontRef>
                      </p:style>
                    </p:cxnSp>
                    <p:cxnSp>
                      <p:nvCxnSpPr>
                        <p:cNvPr id="73" name="Connettore a gomito 72">
                          <a:extLst>
                            <a:ext uri="{FF2B5EF4-FFF2-40B4-BE49-F238E27FC236}">
                              <a16:creationId xmlns:a16="http://schemas.microsoft.com/office/drawing/2014/main" id="{00000000-0008-0000-0700-00000D000000}"/>
                            </a:ext>
                          </a:extLst>
                        </p:cNvPr>
                        <p:cNvCxnSpPr>
                          <a:stCxn id="91" idx="3"/>
                          <a:endCxn id="95" idx="1"/>
                        </p:cNvCxnSpPr>
                        <p:nvPr/>
                      </p:nvCxnSpPr>
                      <p:spPr>
                        <a:xfrm flipV="1">
                          <a:off x="7200893" y="3993734"/>
                          <a:ext cx="440797" cy="2"/>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4" name="Connettore a gomito 73">
                          <a:extLst>
                            <a:ext uri="{FF2B5EF4-FFF2-40B4-BE49-F238E27FC236}">
                              <a16:creationId xmlns:a16="http://schemas.microsoft.com/office/drawing/2014/main" id="{00000000-0008-0000-0700-00000E000000}"/>
                            </a:ext>
                          </a:extLst>
                        </p:cNvPr>
                        <p:cNvCxnSpPr>
                          <a:stCxn id="95" idx="3"/>
                          <a:endCxn id="59" idx="1"/>
                        </p:cNvCxnSpPr>
                        <p:nvPr/>
                      </p:nvCxnSpPr>
                      <p:spPr>
                        <a:xfrm>
                          <a:off x="8614307" y="3993734"/>
                          <a:ext cx="495828" cy="823"/>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5" name="Connettore a gomito 74">
                          <a:extLst>
                            <a:ext uri="{FF2B5EF4-FFF2-40B4-BE49-F238E27FC236}">
                              <a16:creationId xmlns:a16="http://schemas.microsoft.com/office/drawing/2014/main" id="{00000000-0008-0000-0700-00000F000000}"/>
                            </a:ext>
                          </a:extLst>
                        </p:cNvPr>
                        <p:cNvCxnSpPr>
                          <a:cxnSpLocks/>
                          <a:stCxn id="96" idx="3"/>
                          <a:endCxn id="97" idx="1"/>
                        </p:cNvCxnSpPr>
                        <p:nvPr/>
                      </p:nvCxnSpPr>
                      <p:spPr>
                        <a:xfrm flipV="1">
                          <a:off x="11812533" y="2279232"/>
                          <a:ext cx="748189" cy="1714502"/>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6" name="Connettore a gomito 75">
                          <a:extLst>
                            <a:ext uri="{FF2B5EF4-FFF2-40B4-BE49-F238E27FC236}">
                              <a16:creationId xmlns:a16="http://schemas.microsoft.com/office/drawing/2014/main" id="{00000000-0008-0000-0700-000010000000}"/>
                            </a:ext>
                          </a:extLst>
                        </p:cNvPr>
                        <p:cNvCxnSpPr>
                          <a:cxnSpLocks/>
                          <a:stCxn id="89" idx="3"/>
                          <a:endCxn id="92" idx="1"/>
                        </p:cNvCxnSpPr>
                        <p:nvPr/>
                      </p:nvCxnSpPr>
                      <p:spPr>
                        <a:xfrm>
                          <a:off x="1495814" y="953584"/>
                          <a:ext cx="5230948" cy="3"/>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7" name="Connettore a gomito 76">
                          <a:extLst>
                            <a:ext uri="{FF2B5EF4-FFF2-40B4-BE49-F238E27FC236}">
                              <a16:creationId xmlns:a16="http://schemas.microsoft.com/office/drawing/2014/main" id="{00000000-0008-0000-0700-000012000000}"/>
                            </a:ext>
                          </a:extLst>
                        </p:cNvPr>
                        <p:cNvCxnSpPr>
                          <a:cxnSpLocks/>
                          <a:stCxn id="92" idx="3"/>
                          <a:endCxn id="93" idx="1"/>
                        </p:cNvCxnSpPr>
                        <p:nvPr/>
                      </p:nvCxnSpPr>
                      <p:spPr>
                        <a:xfrm>
                          <a:off x="8473974" y="953587"/>
                          <a:ext cx="3469367" cy="1001"/>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8" name="Connettore a gomito 77">
                          <a:extLst>
                            <a:ext uri="{FF2B5EF4-FFF2-40B4-BE49-F238E27FC236}">
                              <a16:creationId xmlns:a16="http://schemas.microsoft.com/office/drawing/2014/main" id="{00000000-0008-0000-0700-000013000000}"/>
                            </a:ext>
                          </a:extLst>
                        </p:cNvPr>
                        <p:cNvCxnSpPr>
                          <a:cxnSpLocks/>
                          <a:stCxn id="93" idx="3"/>
                          <a:endCxn id="88" idx="0"/>
                        </p:cNvCxnSpPr>
                        <p:nvPr/>
                      </p:nvCxnSpPr>
                      <p:spPr>
                        <a:xfrm flipH="1">
                          <a:off x="2704317" y="954588"/>
                          <a:ext cx="11079620" cy="1096049"/>
                        </a:xfrm>
                        <a:prstGeom prst="bentConnector4">
                          <a:avLst>
                            <a:gd name="adj1" fmla="val -3515"/>
                            <a:gd name="adj2" fmla="val 6052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9" name="Connettore a gomito 78">
                          <a:extLst>
                            <a:ext uri="{FF2B5EF4-FFF2-40B4-BE49-F238E27FC236}">
                              <a16:creationId xmlns:a16="http://schemas.microsoft.com/office/drawing/2014/main" id="{00000000-0008-0000-0700-000014000000}"/>
                            </a:ext>
                          </a:extLst>
                        </p:cNvPr>
                        <p:cNvCxnSpPr>
                          <a:cxnSpLocks/>
                        </p:cNvCxnSpPr>
                        <p:nvPr/>
                      </p:nvCxnSpPr>
                      <p:spPr>
                        <a:xfrm flipH="1">
                          <a:off x="3345464" y="1136842"/>
                          <a:ext cx="10460568" cy="1451264"/>
                        </a:xfrm>
                        <a:prstGeom prst="bentConnector4">
                          <a:avLst>
                            <a:gd name="adj1" fmla="val -2347"/>
                            <a:gd name="adj2" fmla="val 479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0" name="Connettore a gomito 79">
                          <a:extLst>
                            <a:ext uri="{FF2B5EF4-FFF2-40B4-BE49-F238E27FC236}">
                              <a16:creationId xmlns:a16="http://schemas.microsoft.com/office/drawing/2014/main" id="{00000000-0008-0000-0700-000015000000}"/>
                            </a:ext>
                          </a:extLst>
                        </p:cNvPr>
                        <p:cNvCxnSpPr>
                          <a:cxnSpLocks/>
                          <a:endCxn id="91" idx="0"/>
                        </p:cNvCxnSpPr>
                        <p:nvPr/>
                      </p:nvCxnSpPr>
                      <p:spPr>
                        <a:xfrm>
                          <a:off x="2925234" y="2926954"/>
                          <a:ext cx="3687226" cy="738287"/>
                        </a:xfrm>
                        <a:prstGeom prst="bentConnector2">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81" name="Connettore a gomito 80">
                          <a:extLst>
                            <a:ext uri="{FF2B5EF4-FFF2-40B4-BE49-F238E27FC236}">
                              <a16:creationId xmlns:a16="http://schemas.microsoft.com/office/drawing/2014/main" id="{00000000-0008-0000-0700-000016000000}"/>
                            </a:ext>
                          </a:extLst>
                        </p:cNvPr>
                        <p:cNvCxnSpPr>
                          <a:cxnSpLocks/>
                          <a:stCxn id="88" idx="2"/>
                          <a:endCxn id="90" idx="1"/>
                        </p:cNvCxnSpPr>
                        <p:nvPr/>
                      </p:nvCxnSpPr>
                      <p:spPr>
                        <a:xfrm rot="16200000" flipH="1">
                          <a:off x="2631346" y="2572340"/>
                          <a:ext cx="1498600" cy="1352657"/>
                        </a:xfrm>
                        <a:prstGeom prst="bentConnector2">
                          <a:avLst/>
                        </a:prstGeom>
                        <a:ln>
                          <a:tailEnd type="triangle"/>
                        </a:ln>
                      </p:spPr>
                      <p:style>
                        <a:lnRef idx="3">
                          <a:schemeClr val="dk1"/>
                        </a:lnRef>
                        <a:fillRef idx="0">
                          <a:schemeClr val="dk1"/>
                        </a:fillRef>
                        <a:effectRef idx="2">
                          <a:schemeClr val="dk1"/>
                        </a:effectRef>
                        <a:fontRef idx="minor">
                          <a:schemeClr val="tx1"/>
                        </a:fontRef>
                      </p:style>
                    </p:cxnSp>
                    <p:cxnSp>
                      <p:nvCxnSpPr>
                        <p:cNvPr id="82" name="Connettore a gomito 81">
                          <a:extLst>
                            <a:ext uri="{FF2B5EF4-FFF2-40B4-BE49-F238E27FC236}">
                              <a16:creationId xmlns:a16="http://schemas.microsoft.com/office/drawing/2014/main" id="{00000000-0008-0000-0700-000018000000}"/>
                            </a:ext>
                          </a:extLst>
                        </p:cNvPr>
                        <p:cNvCxnSpPr>
                          <a:cxnSpLocks/>
                          <a:stCxn id="90" idx="3"/>
                          <a:endCxn id="91" idx="1"/>
                        </p:cNvCxnSpPr>
                        <p:nvPr/>
                      </p:nvCxnSpPr>
                      <p:spPr>
                        <a:xfrm flipV="1">
                          <a:off x="5567995" y="3993736"/>
                          <a:ext cx="456032" cy="4233"/>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3" name="Connettore a gomito 82">
                          <a:extLst>
                            <a:ext uri="{FF2B5EF4-FFF2-40B4-BE49-F238E27FC236}">
                              <a16:creationId xmlns:a16="http://schemas.microsoft.com/office/drawing/2014/main" id="{00000000-0008-0000-0700-000019000000}"/>
                            </a:ext>
                          </a:extLst>
                        </p:cNvPr>
                        <p:cNvCxnSpPr>
                          <a:cxnSpLocks/>
                          <a:endCxn id="91" idx="0"/>
                        </p:cNvCxnSpPr>
                        <p:nvPr/>
                      </p:nvCxnSpPr>
                      <p:spPr>
                        <a:xfrm>
                          <a:off x="2281767" y="2380854"/>
                          <a:ext cx="4330693" cy="1284387"/>
                        </a:xfrm>
                        <a:prstGeom prst="bentConnector2">
                          <a:avLst/>
                        </a:prstGeom>
                        <a:ln>
                          <a:tailEnd type="triangle"/>
                        </a:ln>
                      </p:spPr>
                      <p:style>
                        <a:lnRef idx="3">
                          <a:schemeClr val="accent3"/>
                        </a:lnRef>
                        <a:fillRef idx="0">
                          <a:schemeClr val="accent3"/>
                        </a:fillRef>
                        <a:effectRef idx="2">
                          <a:schemeClr val="accent3"/>
                        </a:effectRef>
                        <a:fontRef idx="minor">
                          <a:schemeClr val="tx1"/>
                        </a:fontRef>
                      </p:style>
                    </p:cxnSp>
                    <p:grpSp>
                      <p:nvGrpSpPr>
                        <p:cNvPr id="84" name="Gruppo 83">
                          <a:extLst>
                            <a:ext uri="{FF2B5EF4-FFF2-40B4-BE49-F238E27FC236}">
                              <a16:creationId xmlns:a16="http://schemas.microsoft.com/office/drawing/2014/main" id="{00000000-0008-0000-0700-00001A000000}"/>
                            </a:ext>
                          </a:extLst>
                        </p:cNvPr>
                        <p:cNvGrpSpPr/>
                        <p:nvPr/>
                      </p:nvGrpSpPr>
                      <p:grpSpPr>
                        <a:xfrm>
                          <a:off x="0" y="1714"/>
                          <a:ext cx="13855275" cy="4866611"/>
                          <a:chOff x="0" y="1714"/>
                          <a:chExt cx="13855275" cy="4866611"/>
                        </a:xfrm>
                      </p:grpSpPr>
                      <p:sp>
                        <p:nvSpPr>
                          <p:cNvPr id="87" name="Rettangolo 86">
                            <a:extLst>
                              <a:ext uri="{FF2B5EF4-FFF2-40B4-BE49-F238E27FC236}">
                                <a16:creationId xmlns:a16="http://schemas.microsoft.com/office/drawing/2014/main" id="{00000000-0008-0000-0700-000020000000}"/>
                              </a:ext>
                            </a:extLst>
                          </p:cNvPr>
                          <p:cNvSpPr/>
                          <p:nvPr/>
                        </p:nvSpPr>
                        <p:spPr>
                          <a:xfrm>
                            <a:off x="0" y="1714"/>
                            <a:ext cx="880534" cy="4487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it-IT" sz="1100"/>
                              <a:t>Rainwater</a:t>
                            </a:r>
                          </a:p>
                        </p:txBody>
                      </p:sp>
                      <p:sp>
                        <p:nvSpPr>
                          <p:cNvPr id="88" name="Rettangolo 87">
                            <a:extLst>
                              <a:ext uri="{FF2B5EF4-FFF2-40B4-BE49-F238E27FC236}">
                                <a16:creationId xmlns:a16="http://schemas.microsoft.com/office/drawing/2014/main" id="{00000000-0008-0000-0700-000021000000}"/>
                              </a:ext>
                            </a:extLst>
                          </p:cNvPr>
                          <p:cNvSpPr/>
                          <p:nvPr/>
                        </p:nvSpPr>
                        <p:spPr>
                          <a:xfrm>
                            <a:off x="2180162" y="2050637"/>
                            <a:ext cx="1048309" cy="44873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it-IT" sz="1100"/>
                              <a:t>HOUSE</a:t>
                            </a:r>
                            <a:r>
                              <a:rPr lang="it-IT" sz="1100" baseline="0"/>
                              <a:t> 1</a:t>
                            </a:r>
                            <a:endParaRPr lang="it-IT" sz="1100"/>
                          </a:p>
                        </p:txBody>
                      </p:sp>
                      <p:sp>
                        <p:nvSpPr>
                          <p:cNvPr id="89" name="Rettangolo 88">
                            <a:extLst>
                              <a:ext uri="{FF2B5EF4-FFF2-40B4-BE49-F238E27FC236}">
                                <a16:creationId xmlns:a16="http://schemas.microsoft.com/office/drawing/2014/main" id="{00000000-0008-0000-0700-000023000000}"/>
                              </a:ext>
                            </a:extLst>
                          </p:cNvPr>
                          <p:cNvSpPr/>
                          <p:nvPr/>
                        </p:nvSpPr>
                        <p:spPr>
                          <a:xfrm>
                            <a:off x="0" y="729218"/>
                            <a:ext cx="1495814" cy="448732"/>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it-IT" sz="1100"/>
                              <a:t>Water</a:t>
                            </a:r>
                            <a:r>
                              <a:rPr lang="it-IT" sz="1100" baseline="0"/>
                              <a:t> vapour</a:t>
                            </a:r>
                            <a:endParaRPr lang="it-IT" sz="1100"/>
                          </a:p>
                        </p:txBody>
                      </p:sp>
                      <p:sp>
                        <p:nvSpPr>
                          <p:cNvPr id="90" name="Rettangolo 89">
                            <a:extLst>
                              <a:ext uri="{FF2B5EF4-FFF2-40B4-BE49-F238E27FC236}">
                                <a16:creationId xmlns:a16="http://schemas.microsoft.com/office/drawing/2014/main" id="{00000000-0008-0000-0700-000024000000}"/>
                              </a:ext>
                            </a:extLst>
                          </p:cNvPr>
                          <p:cNvSpPr/>
                          <p:nvPr/>
                        </p:nvSpPr>
                        <p:spPr>
                          <a:xfrm>
                            <a:off x="4056974" y="3669473"/>
                            <a:ext cx="1511021" cy="656991"/>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it-IT" sz="1100"/>
                              <a:t>Composting Toilet</a:t>
                            </a:r>
                          </a:p>
                        </p:txBody>
                      </p:sp>
                      <p:sp>
                        <p:nvSpPr>
                          <p:cNvPr id="91" name="Rettangolo 90">
                            <a:extLst>
                              <a:ext uri="{FF2B5EF4-FFF2-40B4-BE49-F238E27FC236}">
                                <a16:creationId xmlns:a16="http://schemas.microsoft.com/office/drawing/2014/main" id="{00000000-0008-0000-0700-000027000000}"/>
                              </a:ext>
                            </a:extLst>
                          </p:cNvPr>
                          <p:cNvSpPr/>
                          <p:nvPr/>
                        </p:nvSpPr>
                        <p:spPr>
                          <a:xfrm>
                            <a:off x="6024027" y="3665241"/>
                            <a:ext cx="1176866" cy="656989"/>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it-IT" sz="1100"/>
                              <a:t>Settling Tanks</a:t>
                            </a:r>
                          </a:p>
                        </p:txBody>
                      </p:sp>
                      <p:sp>
                        <p:nvSpPr>
                          <p:cNvPr id="92" name="Rettangolo 91">
                            <a:extLst>
                              <a:ext uri="{FF2B5EF4-FFF2-40B4-BE49-F238E27FC236}">
                                <a16:creationId xmlns:a16="http://schemas.microsoft.com/office/drawing/2014/main" id="{00000000-0008-0000-0700-000028000000}"/>
                              </a:ext>
                            </a:extLst>
                          </p:cNvPr>
                          <p:cNvSpPr/>
                          <p:nvPr/>
                        </p:nvSpPr>
                        <p:spPr>
                          <a:xfrm>
                            <a:off x="6726762" y="729220"/>
                            <a:ext cx="1747212" cy="44873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it-IT" sz="1100"/>
                              <a:t>Vapour Condensation</a:t>
                            </a:r>
                          </a:p>
                        </p:txBody>
                      </p:sp>
                      <p:sp>
                        <p:nvSpPr>
                          <p:cNvPr id="93" name="Rettangolo 92">
                            <a:extLst>
                              <a:ext uri="{FF2B5EF4-FFF2-40B4-BE49-F238E27FC236}">
                                <a16:creationId xmlns:a16="http://schemas.microsoft.com/office/drawing/2014/main" id="{00000000-0008-0000-0700-000029000000}"/>
                              </a:ext>
                            </a:extLst>
                          </p:cNvPr>
                          <p:cNvSpPr/>
                          <p:nvPr/>
                        </p:nvSpPr>
                        <p:spPr>
                          <a:xfrm>
                            <a:off x="11943341" y="723972"/>
                            <a:ext cx="1840596" cy="4612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it-IT" sz="1100"/>
                              <a:t>Drinking water</a:t>
                            </a:r>
                          </a:p>
                        </p:txBody>
                      </p:sp>
                      <p:sp>
                        <p:nvSpPr>
                          <p:cNvPr id="94" name="Rettangolo 93">
                            <a:extLst>
                              <a:ext uri="{FF2B5EF4-FFF2-40B4-BE49-F238E27FC236}">
                                <a16:creationId xmlns:a16="http://schemas.microsoft.com/office/drawing/2014/main" id="{00000000-0008-0000-0700-00002A000000}"/>
                              </a:ext>
                            </a:extLst>
                          </p:cNvPr>
                          <p:cNvSpPr/>
                          <p:nvPr/>
                        </p:nvSpPr>
                        <p:spPr>
                          <a:xfrm>
                            <a:off x="2838728" y="2621368"/>
                            <a:ext cx="1144223" cy="407939"/>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it-IT" sz="1100" dirty="0"/>
                              <a:t>HOUSE</a:t>
                            </a:r>
                            <a:r>
                              <a:rPr lang="it-IT" sz="1100" baseline="0" dirty="0"/>
                              <a:t> 2</a:t>
                            </a:r>
                            <a:endParaRPr lang="it-IT" sz="1100" dirty="0"/>
                          </a:p>
                        </p:txBody>
                      </p:sp>
                      <p:sp>
                        <p:nvSpPr>
                          <p:cNvPr id="95" name="Rettangolo 94">
                            <a:extLst>
                              <a:ext uri="{FF2B5EF4-FFF2-40B4-BE49-F238E27FC236}">
                                <a16:creationId xmlns:a16="http://schemas.microsoft.com/office/drawing/2014/main" id="{00000000-0008-0000-0700-00002D000000}"/>
                              </a:ext>
                            </a:extLst>
                          </p:cNvPr>
                          <p:cNvSpPr/>
                          <p:nvPr/>
                        </p:nvSpPr>
                        <p:spPr>
                          <a:xfrm>
                            <a:off x="7641690" y="3665239"/>
                            <a:ext cx="972617" cy="656989"/>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it-IT" sz="1100"/>
                              <a:t>Reed Beds</a:t>
                            </a:r>
                          </a:p>
                        </p:txBody>
                      </p:sp>
                      <p:sp>
                        <p:nvSpPr>
                          <p:cNvPr id="96" name="Rettangolo 95">
                            <a:extLst>
                              <a:ext uri="{FF2B5EF4-FFF2-40B4-BE49-F238E27FC236}">
                                <a16:creationId xmlns:a16="http://schemas.microsoft.com/office/drawing/2014/main" id="{00000000-0008-0000-0700-00002E000000}"/>
                              </a:ext>
                            </a:extLst>
                          </p:cNvPr>
                          <p:cNvSpPr/>
                          <p:nvPr/>
                        </p:nvSpPr>
                        <p:spPr>
                          <a:xfrm>
                            <a:off x="10742654" y="3665239"/>
                            <a:ext cx="1069878" cy="656989"/>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it-IT" sz="1100"/>
                              <a:t>Collection Tank</a:t>
                            </a:r>
                          </a:p>
                        </p:txBody>
                      </p:sp>
                      <p:sp>
                        <p:nvSpPr>
                          <p:cNvPr id="97" name="Rettangolo 96">
                            <a:extLst>
                              <a:ext uri="{FF2B5EF4-FFF2-40B4-BE49-F238E27FC236}">
                                <a16:creationId xmlns:a16="http://schemas.microsoft.com/office/drawing/2014/main" id="{00000000-0008-0000-0700-000032000000}"/>
                              </a:ext>
                            </a:extLst>
                          </p:cNvPr>
                          <p:cNvSpPr/>
                          <p:nvPr/>
                        </p:nvSpPr>
                        <p:spPr>
                          <a:xfrm>
                            <a:off x="12560722" y="2032430"/>
                            <a:ext cx="1294553" cy="4936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it-IT" sz="1100"/>
                              <a:t>Water for irrigation</a:t>
                            </a:r>
                          </a:p>
                        </p:txBody>
                      </p:sp>
                      <p:sp>
                        <p:nvSpPr>
                          <p:cNvPr id="98" name="Rettangolo 97">
                            <a:extLst>
                              <a:ext uri="{FF2B5EF4-FFF2-40B4-BE49-F238E27FC236}">
                                <a16:creationId xmlns:a16="http://schemas.microsoft.com/office/drawing/2014/main" id="{00000000-0008-0000-0700-000033000000}"/>
                              </a:ext>
                            </a:extLst>
                          </p:cNvPr>
                          <p:cNvSpPr/>
                          <p:nvPr/>
                        </p:nvSpPr>
                        <p:spPr>
                          <a:xfrm>
                            <a:off x="12619567" y="4211335"/>
                            <a:ext cx="1176866" cy="65699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it-IT" sz="1100"/>
                              <a:t>Compost</a:t>
                            </a:r>
                          </a:p>
                        </p:txBody>
                      </p:sp>
                    </p:grpSp>
                    <p:cxnSp>
                      <p:nvCxnSpPr>
                        <p:cNvPr id="85" name="Connettore a gomito 84">
                          <a:extLst>
                            <a:ext uri="{FF2B5EF4-FFF2-40B4-BE49-F238E27FC236}">
                              <a16:creationId xmlns:a16="http://schemas.microsoft.com/office/drawing/2014/main" id="{00000000-0008-0000-0700-00001B000000}"/>
                            </a:ext>
                          </a:extLst>
                        </p:cNvPr>
                        <p:cNvCxnSpPr>
                          <a:cxnSpLocks/>
                          <a:stCxn id="90" idx="2"/>
                          <a:endCxn id="98" idx="1"/>
                        </p:cNvCxnSpPr>
                        <p:nvPr/>
                      </p:nvCxnSpPr>
                      <p:spPr>
                        <a:xfrm rot="16200000" flipH="1">
                          <a:off x="8609343" y="529605"/>
                          <a:ext cx="213366" cy="7807082"/>
                        </a:xfrm>
                        <a:prstGeom prst="bentConnector2">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86" name="Connettore a gomito 85">
                          <a:extLst>
                            <a:ext uri="{FF2B5EF4-FFF2-40B4-BE49-F238E27FC236}">
                              <a16:creationId xmlns:a16="http://schemas.microsoft.com/office/drawing/2014/main" id="{00000000-0008-0000-0700-00001C000000}"/>
                            </a:ext>
                          </a:extLst>
                        </p:cNvPr>
                        <p:cNvCxnSpPr>
                          <a:stCxn id="64" idx="3"/>
                          <a:endCxn id="97" idx="3"/>
                        </p:cNvCxnSpPr>
                        <p:nvPr/>
                      </p:nvCxnSpPr>
                      <p:spPr>
                        <a:xfrm flipH="1">
                          <a:off x="13855275" y="224367"/>
                          <a:ext cx="75568" cy="2054865"/>
                        </a:xfrm>
                        <a:prstGeom prst="bentConnector3">
                          <a:avLst>
                            <a:gd name="adj1" fmla="val -515364"/>
                          </a:avLst>
                        </a:prstGeom>
                        <a:ln>
                          <a:tailEnd type="triangle"/>
                        </a:ln>
                      </p:spPr>
                      <p:style>
                        <a:lnRef idx="3">
                          <a:schemeClr val="accent5"/>
                        </a:lnRef>
                        <a:fillRef idx="0">
                          <a:schemeClr val="accent5"/>
                        </a:fillRef>
                        <a:effectRef idx="2">
                          <a:schemeClr val="accent5"/>
                        </a:effectRef>
                        <a:fontRef idx="minor">
                          <a:schemeClr val="tx1"/>
                        </a:fontRef>
                      </p:style>
                    </p:cxnSp>
                  </p:grpSp>
                </p:grpSp>
                <p:sp>
                  <p:nvSpPr>
                    <p:cNvPr id="68" name="Rettangolo 67">
                      <a:extLst>
                        <a:ext uri="{FF2B5EF4-FFF2-40B4-BE49-F238E27FC236}">
                          <a16:creationId xmlns:a16="http://schemas.microsoft.com/office/drawing/2014/main" id="{00000000-0008-0000-0700-00009D000000}"/>
                        </a:ext>
                      </a:extLst>
                    </p:cNvPr>
                    <p:cNvSpPr/>
                    <p:nvPr/>
                  </p:nvSpPr>
                  <p:spPr>
                    <a:xfrm>
                      <a:off x="5494866" y="2649243"/>
                      <a:ext cx="1176866" cy="311551"/>
                    </a:xfrm>
                    <a:prstGeom prst="rect">
                      <a:avLst/>
                    </a:prstGeom>
                    <a:noFill/>
                    <a:ln>
                      <a:noFill/>
                    </a:ln>
                  </p:spPr>
                  <p:style>
                    <a:lnRef idx="2">
                      <a:schemeClr val="accent1"/>
                    </a:lnRef>
                    <a:fillRef idx="1">
                      <a:schemeClr val="lt1"/>
                    </a:fillRef>
                    <a:effectRef idx="0">
                      <a:schemeClr val="accent1"/>
                    </a:effectRef>
                    <a:fontRef idx="minor">
                      <a:schemeClr val="dk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it-IT" sz="1100"/>
                        <a:t>Grey water</a:t>
                      </a:r>
                    </a:p>
                  </p:txBody>
                </p:sp>
              </p:grpSp>
              <p:sp>
                <p:nvSpPr>
                  <p:cNvPr id="63" name="Rettangolo 62">
                    <a:extLst>
                      <a:ext uri="{FF2B5EF4-FFF2-40B4-BE49-F238E27FC236}">
                        <a16:creationId xmlns:a16="http://schemas.microsoft.com/office/drawing/2014/main" id="{00000000-0008-0000-0700-0000B7000000}"/>
                      </a:ext>
                    </a:extLst>
                  </p:cNvPr>
                  <p:cNvSpPr/>
                  <p:nvPr/>
                </p:nvSpPr>
                <p:spPr>
                  <a:xfrm>
                    <a:off x="5969000" y="72825"/>
                    <a:ext cx="3598330" cy="306491"/>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it-IT" sz="1100"/>
                      <a:t>Rainwater harvesting gutter</a:t>
                    </a:r>
                    <a:r>
                      <a:rPr lang="it-IT" sz="1100" baseline="0"/>
                      <a:t> and tank for HOUSE 1 and 2 </a:t>
                    </a:r>
                    <a:r>
                      <a:rPr lang="it-IT" sz="1100"/>
                      <a:t> </a:t>
                    </a:r>
                  </a:p>
                </p:txBody>
              </p:sp>
              <p:sp>
                <p:nvSpPr>
                  <p:cNvPr id="64" name="Rettangolo 63">
                    <a:extLst>
                      <a:ext uri="{FF2B5EF4-FFF2-40B4-BE49-F238E27FC236}">
                        <a16:creationId xmlns:a16="http://schemas.microsoft.com/office/drawing/2014/main" id="{00000000-0008-0000-0700-0000B9000000}"/>
                      </a:ext>
                    </a:extLst>
                  </p:cNvPr>
                  <p:cNvSpPr/>
                  <p:nvPr/>
                </p:nvSpPr>
                <p:spPr>
                  <a:xfrm>
                    <a:off x="12370855" y="0"/>
                    <a:ext cx="1559988" cy="44873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it-IT" sz="1100" b="0" dirty="0" err="1">
                        <a:solidFill>
                          <a:schemeClr val="lt1"/>
                        </a:solidFill>
                        <a:effectLst/>
                        <a:latin typeface="+mn-lt"/>
                        <a:ea typeface="+mn-ea"/>
                        <a:cs typeface="+mn-cs"/>
                      </a:rPr>
                      <a:t>Harvested</a:t>
                    </a:r>
                    <a:r>
                      <a:rPr lang="it-IT" sz="1100" b="0" dirty="0">
                        <a:solidFill>
                          <a:schemeClr val="lt1"/>
                        </a:solidFill>
                        <a:effectLst/>
                        <a:latin typeface="+mn-lt"/>
                        <a:ea typeface="+mn-ea"/>
                        <a:cs typeface="+mn-cs"/>
                      </a:rPr>
                      <a:t> </a:t>
                    </a:r>
                    <a:r>
                      <a:rPr lang="it-IT" sz="1100" b="0" dirty="0" err="1">
                        <a:solidFill>
                          <a:schemeClr val="lt1"/>
                        </a:solidFill>
                        <a:effectLst/>
                        <a:latin typeface="+mn-lt"/>
                        <a:ea typeface="+mn-ea"/>
                        <a:cs typeface="+mn-cs"/>
                      </a:rPr>
                      <a:t>rainwater</a:t>
                    </a:r>
                    <a:r>
                      <a:rPr lang="it-IT" sz="1100" b="0" baseline="0" dirty="0">
                        <a:solidFill>
                          <a:schemeClr val="lt1"/>
                        </a:solidFill>
                        <a:effectLst/>
                        <a:latin typeface="+mn-lt"/>
                        <a:ea typeface="+mn-ea"/>
                        <a:cs typeface="+mn-cs"/>
                      </a:rPr>
                      <a:t> for </a:t>
                    </a:r>
                    <a:r>
                      <a:rPr lang="it-IT" sz="1100" b="0" baseline="0" dirty="0" err="1">
                        <a:solidFill>
                          <a:schemeClr val="lt1"/>
                        </a:solidFill>
                        <a:effectLst/>
                        <a:latin typeface="+mn-lt"/>
                        <a:ea typeface="+mn-ea"/>
                        <a:cs typeface="+mn-cs"/>
                      </a:rPr>
                      <a:t>domestic</a:t>
                    </a:r>
                    <a:r>
                      <a:rPr lang="it-IT" sz="1100" b="0" baseline="0" dirty="0">
                        <a:solidFill>
                          <a:schemeClr val="lt1"/>
                        </a:solidFill>
                        <a:effectLst/>
                        <a:latin typeface="+mn-lt"/>
                        <a:ea typeface="+mn-ea"/>
                        <a:cs typeface="+mn-cs"/>
                      </a:rPr>
                      <a:t> </a:t>
                    </a:r>
                    <a:r>
                      <a:rPr lang="it-IT" sz="1100" b="0" baseline="0" dirty="0" err="1">
                        <a:solidFill>
                          <a:schemeClr val="lt1"/>
                        </a:solidFill>
                        <a:effectLst/>
                        <a:latin typeface="+mn-lt"/>
                        <a:ea typeface="+mn-ea"/>
                        <a:cs typeface="+mn-cs"/>
                      </a:rPr>
                      <a:t>uses</a:t>
                    </a:r>
                    <a:endParaRPr lang="it-IT" sz="1100" b="0" dirty="0"/>
                  </a:p>
                </p:txBody>
              </p:sp>
              <p:cxnSp>
                <p:nvCxnSpPr>
                  <p:cNvPr id="65" name="Connettore a gomito 64">
                    <a:extLst>
                      <a:ext uri="{FF2B5EF4-FFF2-40B4-BE49-F238E27FC236}">
                        <a16:creationId xmlns:a16="http://schemas.microsoft.com/office/drawing/2014/main" id="{00000000-0008-0000-0700-0000BF000000}"/>
                      </a:ext>
                    </a:extLst>
                  </p:cNvPr>
                  <p:cNvCxnSpPr>
                    <a:cxnSpLocks/>
                    <a:stCxn id="64" idx="3"/>
                    <a:endCxn id="88" idx="1"/>
                  </p:cNvCxnSpPr>
                  <p:nvPr/>
                </p:nvCxnSpPr>
                <p:spPr>
                  <a:xfrm flipH="1">
                    <a:off x="2180162" y="224367"/>
                    <a:ext cx="11750681" cy="2050636"/>
                  </a:xfrm>
                  <a:prstGeom prst="bentConnector5">
                    <a:avLst>
                      <a:gd name="adj1" fmla="val -3314"/>
                      <a:gd name="adj2" fmla="val 50000"/>
                      <a:gd name="adj3" fmla="val 103314"/>
                    </a:avLst>
                  </a:prstGeom>
                  <a:ln>
                    <a:tailEnd type="triangle"/>
                  </a:ln>
                </p:spPr>
                <p:style>
                  <a:lnRef idx="3">
                    <a:schemeClr val="accent5"/>
                  </a:lnRef>
                  <a:fillRef idx="0">
                    <a:schemeClr val="accent5"/>
                  </a:fillRef>
                  <a:effectRef idx="2">
                    <a:schemeClr val="accent5"/>
                  </a:effectRef>
                  <a:fontRef idx="minor">
                    <a:schemeClr val="tx1"/>
                  </a:fontRef>
                </p:style>
              </p:cxnSp>
              <p:cxnSp>
                <p:nvCxnSpPr>
                  <p:cNvPr id="66" name="Connettore a gomito 65">
                    <a:extLst>
                      <a:ext uri="{FF2B5EF4-FFF2-40B4-BE49-F238E27FC236}">
                        <a16:creationId xmlns:a16="http://schemas.microsoft.com/office/drawing/2014/main" id="{00000000-0008-0000-0700-0000C3000000}"/>
                      </a:ext>
                    </a:extLst>
                  </p:cNvPr>
                  <p:cNvCxnSpPr>
                    <a:cxnSpLocks/>
                    <a:stCxn id="64" idx="3"/>
                    <a:endCxn id="94" idx="1"/>
                  </p:cNvCxnSpPr>
                  <p:nvPr/>
                </p:nvCxnSpPr>
                <p:spPr>
                  <a:xfrm flipH="1">
                    <a:off x="2838728" y="224367"/>
                    <a:ext cx="11092115" cy="2600970"/>
                  </a:xfrm>
                  <a:prstGeom prst="bentConnector5">
                    <a:avLst>
                      <a:gd name="adj1" fmla="val -3511"/>
                      <a:gd name="adj2" fmla="val 50392"/>
                      <a:gd name="adj3" fmla="val 103511"/>
                    </a:avLst>
                  </a:prstGeom>
                  <a:ln>
                    <a:tailEnd type="triangle"/>
                  </a:ln>
                </p:spPr>
                <p:style>
                  <a:lnRef idx="3">
                    <a:schemeClr val="accent5"/>
                  </a:lnRef>
                  <a:fillRef idx="0">
                    <a:schemeClr val="accent5"/>
                  </a:fillRef>
                  <a:effectRef idx="2">
                    <a:schemeClr val="accent5"/>
                  </a:effectRef>
                  <a:fontRef idx="minor">
                    <a:schemeClr val="tx1"/>
                  </a:fontRef>
                </p:style>
              </p:cxnSp>
            </p:grpSp>
            <p:sp>
              <p:nvSpPr>
                <p:cNvPr id="59" name="Rettangolo 58">
                  <a:extLst>
                    <a:ext uri="{FF2B5EF4-FFF2-40B4-BE49-F238E27FC236}">
                      <a16:creationId xmlns:a16="http://schemas.microsoft.com/office/drawing/2014/main" id="{00000000-0008-0000-0700-00002F000000}"/>
                    </a:ext>
                  </a:extLst>
                </p:cNvPr>
                <p:cNvSpPr/>
                <p:nvPr/>
              </p:nvSpPr>
              <p:spPr>
                <a:xfrm>
                  <a:off x="9110135" y="3666062"/>
                  <a:ext cx="1176866" cy="656989"/>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it-IT" sz="1100"/>
                    <a:t>UV Disinfection</a:t>
                  </a:r>
                </a:p>
              </p:txBody>
            </p:sp>
            <p:cxnSp>
              <p:nvCxnSpPr>
                <p:cNvPr id="60" name="Connettore a gomito 59">
                  <a:extLst>
                    <a:ext uri="{FF2B5EF4-FFF2-40B4-BE49-F238E27FC236}">
                      <a16:creationId xmlns:a16="http://schemas.microsoft.com/office/drawing/2014/main" id="{00000000-0008-0000-0700-000030000000}"/>
                    </a:ext>
                  </a:extLst>
                </p:cNvPr>
                <p:cNvCxnSpPr>
                  <a:stCxn id="59" idx="3"/>
                  <a:endCxn id="96" idx="1"/>
                </p:cNvCxnSpPr>
                <p:nvPr/>
              </p:nvCxnSpPr>
              <p:spPr>
                <a:xfrm flipV="1">
                  <a:off x="10287001" y="3993734"/>
                  <a:ext cx="455653" cy="823"/>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48" name="Rettangolo 47">
                <a:extLst>
                  <a:ext uri="{FF2B5EF4-FFF2-40B4-BE49-F238E27FC236}">
                    <a16:creationId xmlns:a16="http://schemas.microsoft.com/office/drawing/2014/main" id="{00000000-0008-0000-0700-000035000000}"/>
                  </a:ext>
                </a:extLst>
              </p:cNvPr>
              <p:cNvSpPr/>
              <p:nvPr/>
            </p:nvSpPr>
            <p:spPr>
              <a:xfrm>
                <a:off x="4228" y="1944823"/>
                <a:ext cx="1248306" cy="448734"/>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it-IT" sz="1100">
                    <a:solidFill>
                      <a:sysClr val="windowText" lastClr="000000"/>
                    </a:solidFill>
                  </a:rPr>
                  <a:t>Network</a:t>
                </a:r>
                <a:r>
                  <a:rPr lang="it-IT" sz="1100" baseline="0">
                    <a:solidFill>
                      <a:sysClr val="windowText" lastClr="000000"/>
                    </a:solidFill>
                  </a:rPr>
                  <a:t> </a:t>
                </a:r>
                <a:r>
                  <a:rPr lang="it-IT" sz="1100">
                    <a:solidFill>
                      <a:sysClr val="windowText" lastClr="000000"/>
                    </a:solidFill>
                  </a:rPr>
                  <a:t>water</a:t>
                </a:r>
              </a:p>
            </p:txBody>
          </p:sp>
          <p:cxnSp>
            <p:nvCxnSpPr>
              <p:cNvPr id="52" name="Connettore a gomito 51">
                <a:extLst>
                  <a:ext uri="{FF2B5EF4-FFF2-40B4-BE49-F238E27FC236}">
                    <a16:creationId xmlns:a16="http://schemas.microsoft.com/office/drawing/2014/main" id="{00000000-0008-0000-0700-000036000000}"/>
                  </a:ext>
                </a:extLst>
              </p:cNvPr>
              <p:cNvCxnSpPr>
                <a:cxnSpLocks/>
                <a:stCxn id="48" idx="3"/>
              </p:cNvCxnSpPr>
              <p:nvPr/>
            </p:nvCxnSpPr>
            <p:spPr>
              <a:xfrm flipV="1">
                <a:off x="1252535" y="2169172"/>
                <a:ext cx="927629" cy="18"/>
              </a:xfrm>
              <a:prstGeom prst="bentConnector3">
                <a:avLst>
                  <a:gd name="adj1" fmla="val 50000"/>
                </a:avLst>
              </a:prstGeom>
              <a:ln>
                <a:tailEnd type="triangle"/>
              </a:ln>
            </p:spPr>
            <p:style>
              <a:lnRef idx="2">
                <a:schemeClr val="accent4"/>
              </a:lnRef>
              <a:fillRef idx="0">
                <a:schemeClr val="accent4"/>
              </a:fillRef>
              <a:effectRef idx="1">
                <a:schemeClr val="accent4"/>
              </a:effectRef>
              <a:fontRef idx="minor">
                <a:schemeClr val="tx1"/>
              </a:fontRef>
            </p:style>
          </p:cxnSp>
          <p:cxnSp>
            <p:nvCxnSpPr>
              <p:cNvPr id="57" name="Connettore a gomito 56">
                <a:extLst>
                  <a:ext uri="{FF2B5EF4-FFF2-40B4-BE49-F238E27FC236}">
                    <a16:creationId xmlns:a16="http://schemas.microsoft.com/office/drawing/2014/main" id="{00000000-0008-0000-0700-000037000000}"/>
                  </a:ext>
                </a:extLst>
              </p:cNvPr>
              <p:cNvCxnSpPr>
                <a:cxnSpLocks/>
                <a:stCxn id="48" idx="3"/>
              </p:cNvCxnSpPr>
              <p:nvPr/>
            </p:nvCxnSpPr>
            <p:spPr>
              <a:xfrm>
                <a:off x="1252535" y="2169190"/>
                <a:ext cx="1586195" cy="550317"/>
              </a:xfrm>
              <a:prstGeom prst="bentConnector3">
                <a:avLst>
                  <a:gd name="adj1" fmla="val 50000"/>
                </a:avLst>
              </a:prstGeom>
              <a:ln>
                <a:tailEnd type="triangle"/>
              </a:ln>
            </p:spPr>
            <p:style>
              <a:lnRef idx="2">
                <a:schemeClr val="accent4"/>
              </a:lnRef>
              <a:fillRef idx="0">
                <a:schemeClr val="accent4"/>
              </a:fillRef>
              <a:effectRef idx="1">
                <a:schemeClr val="accent4"/>
              </a:effectRef>
              <a:fontRef idx="minor">
                <a:schemeClr val="tx1"/>
              </a:fontRef>
            </p:style>
          </p:cxnSp>
        </p:grpSp>
        <p:sp>
          <p:nvSpPr>
            <p:cNvPr id="42" name="Rettangolo 41">
              <a:extLst>
                <a:ext uri="{FF2B5EF4-FFF2-40B4-BE49-F238E27FC236}">
                  <a16:creationId xmlns:a16="http://schemas.microsoft.com/office/drawing/2014/main" id="{00000000-0008-0000-0700-00003C000000}"/>
                </a:ext>
              </a:extLst>
            </p:cNvPr>
            <p:cNvSpPr/>
            <p:nvPr/>
          </p:nvSpPr>
          <p:spPr>
            <a:xfrm>
              <a:off x="12619568" y="2988732"/>
              <a:ext cx="1176866" cy="49360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it-IT" sz="1100" dirty="0" err="1"/>
                <a:t>Crop</a:t>
              </a:r>
              <a:r>
                <a:rPr lang="it-IT" sz="1100" baseline="0" dirty="0"/>
                <a:t> and </a:t>
              </a:r>
              <a:r>
                <a:rPr lang="it-IT" sz="1100" baseline="0" dirty="0" err="1"/>
                <a:t>plant</a:t>
              </a:r>
              <a:r>
                <a:rPr lang="it-IT" sz="1100" baseline="0" dirty="0"/>
                <a:t> </a:t>
              </a:r>
              <a:r>
                <a:rPr lang="it-IT" sz="1100" baseline="0" dirty="0" err="1"/>
                <a:t>species</a:t>
              </a:r>
              <a:endParaRPr lang="it-IT" sz="1100" dirty="0"/>
            </a:p>
          </p:txBody>
        </p:sp>
        <p:cxnSp>
          <p:nvCxnSpPr>
            <p:cNvPr id="43" name="Connettore a gomito 42">
              <a:extLst>
                <a:ext uri="{FF2B5EF4-FFF2-40B4-BE49-F238E27FC236}">
                  <a16:creationId xmlns:a16="http://schemas.microsoft.com/office/drawing/2014/main" id="{00000000-0008-0000-0700-00003D000000}"/>
                </a:ext>
              </a:extLst>
            </p:cNvPr>
            <p:cNvCxnSpPr>
              <a:stCxn id="97" idx="2"/>
              <a:endCxn id="42" idx="0"/>
            </p:cNvCxnSpPr>
            <p:nvPr/>
          </p:nvCxnSpPr>
          <p:spPr>
            <a:xfrm rot="16200000" flipH="1">
              <a:off x="12976652" y="2757381"/>
              <a:ext cx="462697" cy="3"/>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Connettore a gomito 43">
              <a:extLst>
                <a:ext uri="{FF2B5EF4-FFF2-40B4-BE49-F238E27FC236}">
                  <a16:creationId xmlns:a16="http://schemas.microsoft.com/office/drawing/2014/main" id="{00000000-0008-0000-0700-000040000000}"/>
                </a:ext>
              </a:extLst>
            </p:cNvPr>
            <p:cNvCxnSpPr>
              <a:stCxn id="98" idx="0"/>
              <a:endCxn id="42" idx="2"/>
            </p:cNvCxnSpPr>
            <p:nvPr/>
          </p:nvCxnSpPr>
          <p:spPr>
            <a:xfrm rot="5400000" flipH="1" flipV="1">
              <a:off x="12843501" y="3846836"/>
              <a:ext cx="728998" cy="1"/>
            </a:xfrm>
            <a:prstGeom prst="bentConnector3">
              <a:avLst>
                <a:gd name="adj1" fmla="val 50000"/>
              </a:avLst>
            </a:prstGeom>
            <a:ln>
              <a:tailEnd type="triangle"/>
            </a:ln>
          </p:spPr>
          <p:style>
            <a:lnRef idx="3">
              <a:schemeClr val="accent2"/>
            </a:lnRef>
            <a:fillRef idx="0">
              <a:schemeClr val="accent2"/>
            </a:fillRef>
            <a:effectRef idx="2">
              <a:schemeClr val="accent2"/>
            </a:effectRef>
            <a:fontRef idx="minor">
              <a:schemeClr val="tx1"/>
            </a:fontRef>
          </p:style>
        </p:cxnSp>
      </p:grpSp>
    </p:spTree>
    <p:extLst>
      <p:ext uri="{BB962C8B-B14F-4D97-AF65-F5344CB8AC3E}">
        <p14:creationId xmlns:p14="http://schemas.microsoft.com/office/powerpoint/2010/main" val="22763272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a:extLst>
              <a:ext uri="{FF2B5EF4-FFF2-40B4-BE49-F238E27FC236}">
                <a16:creationId xmlns:a16="http://schemas.microsoft.com/office/drawing/2014/main" id="{A8BD80C9-BD62-45AA-8893-E503A0555ED3}"/>
              </a:ext>
            </a:extLst>
          </p:cNvPr>
          <p:cNvSpPr/>
          <p:nvPr/>
        </p:nvSpPr>
        <p:spPr>
          <a:xfrm>
            <a:off x="6835592" y="2202753"/>
            <a:ext cx="8469800" cy="3092834"/>
          </a:xfrm>
          <a:prstGeom prst="rect">
            <a:avLst/>
          </a:prstGeom>
          <a:ln w="50800">
            <a:solidFill>
              <a:schemeClr val="tx1"/>
            </a:solidFill>
          </a:ln>
        </p:spPr>
        <p:txBody>
          <a:bodyPr wrap="square">
            <a:spAutoFit/>
          </a:bodyPr>
          <a:lstStyle/>
          <a:p>
            <a:pPr>
              <a:spcAft>
                <a:spcPts val="1000"/>
              </a:spcAft>
            </a:pPr>
            <a:r>
              <a:rPr lang="en-US" sz="2400" b="1" dirty="0">
                <a:latin typeface="Calibri" panose="020F0502020204030204" pitchFamily="34" charset="0"/>
                <a:ea typeface="Calibri" panose="020F0502020204030204" pitchFamily="34" charset="0"/>
                <a:cs typeface="Times New Roman" panose="02020603050405020304" pitchFamily="18" charset="0"/>
              </a:rPr>
              <a:t>Water Management Loops in an Ecotourist Unit accommodating approximately 8-10 persons/day consisting of</a:t>
            </a:r>
          </a:p>
          <a:p>
            <a:pPr marL="342900" indent="-342900">
              <a:spcAft>
                <a:spcPts val="1000"/>
              </a:spcAft>
              <a:buFont typeface="Wingdings" panose="05000000000000000000" pitchFamily="2" charset="2"/>
              <a:buChar char="q"/>
            </a:pPr>
            <a:r>
              <a:rPr lang="en-US" sz="2400" dirty="0">
                <a:latin typeface="Calibri" panose="020F0502020204030204" pitchFamily="34" charset="0"/>
                <a:ea typeface="Calibri" panose="020F0502020204030204" pitchFamily="34" charset="0"/>
                <a:cs typeface="Times New Roman" panose="02020603050405020304" pitchFamily="18" charset="0"/>
              </a:rPr>
              <a:t>Rainwater harvesting</a:t>
            </a:r>
          </a:p>
          <a:p>
            <a:pPr marL="342900" indent="-342900">
              <a:spcAft>
                <a:spcPts val="1000"/>
              </a:spcAft>
              <a:buFont typeface="Wingdings" panose="05000000000000000000" pitchFamily="2" charset="2"/>
              <a:buChar char="q"/>
            </a:pPr>
            <a:r>
              <a:rPr lang="en-US" sz="2400" dirty="0">
                <a:latin typeface="Calibri" panose="020F0502020204030204" pitchFamily="34" charset="0"/>
                <a:ea typeface="Calibri" panose="020F0502020204030204" pitchFamily="34" charset="0"/>
                <a:cs typeface="Times New Roman" panose="02020603050405020304" pitchFamily="18" charset="0"/>
              </a:rPr>
              <a:t>Condensed Vapor Water Catchment</a:t>
            </a:r>
            <a:endParaRPr lang="el-GR" sz="2400" dirty="0">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Wingdings" panose="05000000000000000000" pitchFamily="2" charset="2"/>
              <a:buChar char="q"/>
            </a:pPr>
            <a:r>
              <a:rPr lang="en-US" sz="2400" dirty="0">
                <a:latin typeface="Calibri" panose="020F0502020204030204" pitchFamily="34" charset="0"/>
                <a:ea typeface="Calibri" panose="020F0502020204030204" pitchFamily="34" charset="0"/>
                <a:cs typeface="Times New Roman" panose="02020603050405020304" pitchFamily="18" charset="0"/>
              </a:rPr>
              <a:t>Wastewater Treatment and Reclamation</a:t>
            </a:r>
          </a:p>
          <a:p>
            <a:pPr marL="342900" indent="-342900">
              <a:buFont typeface="Wingdings" panose="05000000000000000000" pitchFamily="2" charset="2"/>
              <a:buChar char="q"/>
            </a:pPr>
            <a:r>
              <a:rPr lang="en-US" sz="2400" dirty="0">
                <a:latin typeface="Calibri" panose="020F0502020204030204" pitchFamily="34" charset="0"/>
                <a:ea typeface="Calibri" panose="020F0502020204030204" pitchFamily="34" charset="0"/>
                <a:cs typeface="Times New Roman" panose="02020603050405020304" pitchFamily="18" charset="0"/>
              </a:rPr>
              <a:t>Solids Waste Composting</a:t>
            </a:r>
          </a:p>
          <a:p>
            <a:pPr>
              <a:lnSpc>
                <a:spcPct val="115000"/>
              </a:lnSpc>
            </a:pPr>
            <a:endParaRPr lang="el-GR" sz="24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7" name="Immagine 6">
            <a:extLst>
              <a:ext uri="{FF2B5EF4-FFF2-40B4-BE49-F238E27FC236}">
                <a16:creationId xmlns:a16="http://schemas.microsoft.com/office/drawing/2014/main" id="{3FBFCC4C-9CC4-4BC9-9FCB-27DCF17C9F30}"/>
              </a:ext>
            </a:extLst>
          </p:cNvPr>
          <p:cNvPicPr>
            <a:picLocks noChangeAspect="1"/>
          </p:cNvPicPr>
          <p:nvPr/>
        </p:nvPicPr>
        <p:blipFill>
          <a:blip r:embed="rId2"/>
          <a:stretch>
            <a:fillRect/>
          </a:stretch>
        </p:blipFill>
        <p:spPr>
          <a:xfrm>
            <a:off x="4912517" y="0"/>
            <a:ext cx="4843175" cy="2157358"/>
          </a:xfrm>
          <a:prstGeom prst="rect">
            <a:avLst/>
          </a:prstGeom>
        </p:spPr>
      </p:pic>
      <p:sp>
        <p:nvSpPr>
          <p:cNvPr id="11" name="Ορθογώνιο 10">
            <a:extLst>
              <a:ext uri="{FF2B5EF4-FFF2-40B4-BE49-F238E27FC236}">
                <a16:creationId xmlns:a16="http://schemas.microsoft.com/office/drawing/2014/main" id="{AC712BD6-192D-4384-8A14-B3D42F2855EF}"/>
              </a:ext>
            </a:extLst>
          </p:cNvPr>
          <p:cNvSpPr/>
          <p:nvPr/>
        </p:nvSpPr>
        <p:spPr>
          <a:xfrm>
            <a:off x="294461" y="5549981"/>
            <a:ext cx="10025600" cy="4154984"/>
          </a:xfrm>
          <a:prstGeom prst="rect">
            <a:avLst/>
          </a:prstGeom>
          <a:ln w="50800">
            <a:solidFill>
              <a:schemeClr val="tx1"/>
            </a:solidFill>
          </a:ln>
        </p:spPr>
        <p:txBody>
          <a:bodyPr wrap="square">
            <a:spAutoFit/>
          </a:bodyPr>
          <a:lstStyle/>
          <a:p>
            <a:r>
              <a:rPr lang="en-US" sz="2400" b="1" dirty="0">
                <a:latin typeface="Calibri" panose="020F0502020204030204" pitchFamily="34" charset="0"/>
                <a:ea typeface="Calibri" panose="020F0502020204030204" pitchFamily="34" charset="0"/>
                <a:cs typeface="Times New Roman" panose="02020603050405020304" pitchFamily="18" charset="0"/>
              </a:rPr>
              <a:t>Benefits</a:t>
            </a:r>
            <a:endParaRPr lang="el-GR" sz="2400" dirty="0">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Wingdings" panose="05000000000000000000" pitchFamily="2" charset="2"/>
              <a:buChar char="Ø"/>
            </a:pPr>
            <a:r>
              <a:rPr lang="en-US" sz="2400" dirty="0"/>
              <a:t>Ecotourist facilities are self-sufficient in terms of water, energy and food production</a:t>
            </a:r>
          </a:p>
          <a:p>
            <a:pPr marL="342900" indent="-342900">
              <a:buFont typeface="Wingdings" panose="05000000000000000000" pitchFamily="2" charset="2"/>
              <a:buChar char="Ø"/>
            </a:pPr>
            <a:endParaRPr lang="en-US" sz="2400" dirty="0"/>
          </a:p>
          <a:p>
            <a:pPr marL="342900" indent="-342900">
              <a:buFont typeface="Wingdings" panose="05000000000000000000" pitchFamily="2" charset="2"/>
              <a:buChar char="Ø"/>
            </a:pPr>
            <a:r>
              <a:rPr lang="en-US" sz="2400" dirty="0"/>
              <a:t>Rainwater harvesting &gt; 50 m3/day</a:t>
            </a:r>
          </a:p>
          <a:p>
            <a:pPr marL="342900" indent="-342900">
              <a:buFont typeface="Wingdings" panose="05000000000000000000" pitchFamily="2" charset="2"/>
              <a:buChar char="Ø"/>
            </a:pP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Wingdings" panose="05000000000000000000" pitchFamily="2" charset="2"/>
              <a:buChar char="Ø"/>
            </a:pPr>
            <a:r>
              <a:rPr lang="en-US" sz="2400" dirty="0"/>
              <a:t>Water recovery from condensed water vapor to sustain domestic water needs, &gt;20 m³ /year</a:t>
            </a:r>
          </a:p>
          <a:p>
            <a:pPr marL="342900" indent="-342900">
              <a:buFont typeface="Wingdings" panose="05000000000000000000" pitchFamily="2" charset="2"/>
              <a:buChar char="Ø"/>
            </a:pPr>
            <a:endParaRPr lang="en-US" sz="2400" dirty="0"/>
          </a:p>
          <a:p>
            <a:pPr marL="342900" indent="-342900">
              <a:buFont typeface="Wingdings" panose="05000000000000000000" pitchFamily="2" charset="2"/>
              <a:buChar char="Ø"/>
            </a:pPr>
            <a:r>
              <a:rPr lang="en-US" sz="2400" dirty="0"/>
              <a:t>Reclaimed water production (20 – 30m³ /year) to irrigate 0.15ha of crops for food production.</a:t>
            </a:r>
          </a:p>
        </p:txBody>
      </p:sp>
      <p:pic>
        <p:nvPicPr>
          <p:cNvPr id="4" name="Εικόνα 3">
            <a:extLst>
              <a:ext uri="{FF2B5EF4-FFF2-40B4-BE49-F238E27FC236}">
                <a16:creationId xmlns:a16="http://schemas.microsoft.com/office/drawing/2014/main" id="{EDDBFC1A-AD95-40BE-A64C-5BD8751446E7}"/>
              </a:ext>
            </a:extLst>
          </p:cNvPr>
          <p:cNvPicPr>
            <a:picLocks noChangeAspect="1"/>
          </p:cNvPicPr>
          <p:nvPr/>
        </p:nvPicPr>
        <p:blipFill>
          <a:blip r:embed="rId3"/>
          <a:stretch>
            <a:fillRect/>
          </a:stretch>
        </p:blipFill>
        <p:spPr>
          <a:xfrm>
            <a:off x="10412711" y="6204030"/>
            <a:ext cx="5054726" cy="2857018"/>
          </a:xfrm>
          <a:prstGeom prst="rect">
            <a:avLst/>
          </a:prstGeom>
        </p:spPr>
      </p:pic>
      <p:pic>
        <p:nvPicPr>
          <p:cNvPr id="5" name="Εικόνα 4">
            <a:extLst>
              <a:ext uri="{FF2B5EF4-FFF2-40B4-BE49-F238E27FC236}">
                <a16:creationId xmlns:a16="http://schemas.microsoft.com/office/drawing/2014/main" id="{2CCADA19-3224-4FAF-A642-78A44A75A49E}"/>
              </a:ext>
            </a:extLst>
          </p:cNvPr>
          <p:cNvPicPr>
            <a:picLocks noChangeAspect="1"/>
          </p:cNvPicPr>
          <p:nvPr/>
        </p:nvPicPr>
        <p:blipFill>
          <a:blip r:embed="rId4"/>
          <a:stretch>
            <a:fillRect/>
          </a:stretch>
        </p:blipFill>
        <p:spPr>
          <a:xfrm>
            <a:off x="294461" y="2157358"/>
            <a:ext cx="5317337" cy="3246869"/>
          </a:xfrm>
          <a:prstGeom prst="rect">
            <a:avLst/>
          </a:prstGeom>
        </p:spPr>
      </p:pic>
    </p:spTree>
    <p:extLst>
      <p:ext uri="{BB962C8B-B14F-4D97-AF65-F5344CB8AC3E}">
        <p14:creationId xmlns:p14="http://schemas.microsoft.com/office/powerpoint/2010/main" val="2687285461"/>
      </p:ext>
    </p:extLst>
  </p:cSld>
  <p:clrMapOvr>
    <a:masterClrMapping/>
  </p:clrMapOvr>
</p:sld>
</file>

<file path=ppt/theme/theme1.xml><?xml version="1.0" encoding="utf-8"?>
<a:theme xmlns:a="http://schemas.openxmlformats.org/drawingml/2006/main" name="Θέμα του Office">
  <a:themeElements>
    <a:clrScheme name="Θέμα του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Θέμα του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Θέμα του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233</TotalTime>
  <Words>374</Words>
  <Application>Microsoft Office PowerPoint</Application>
  <PresentationFormat>Personalizzato</PresentationFormat>
  <Paragraphs>53</Paragraphs>
  <Slides>2</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2</vt:i4>
      </vt:variant>
    </vt:vector>
  </HeadingPairs>
  <TitlesOfParts>
    <vt:vector size="7" baseType="lpstr">
      <vt:lpstr>Arial</vt:lpstr>
      <vt:lpstr>Calibri</vt:lpstr>
      <vt:lpstr>Calibri Light</vt:lpstr>
      <vt:lpstr>Wingdings</vt:lpstr>
      <vt:lpstr>Θέμα του Office</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Constantinos Noutsopoulos</dc:creator>
  <cp:lastModifiedBy>Giulia</cp:lastModifiedBy>
  <cp:revision>26</cp:revision>
  <dcterms:created xsi:type="dcterms:W3CDTF">2020-03-18T16:05:43Z</dcterms:created>
  <dcterms:modified xsi:type="dcterms:W3CDTF">2020-04-16T09:51:39Z</dcterms:modified>
</cp:coreProperties>
</file>